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f" TargetMode="External"/><Relationship Id="rId4" Type="http://schemas.openxmlformats.org/officeDocument/2006/relationships/image" Target="../media/image32.jpe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jpeg"/><Relationship Id="rId3" Type="http://schemas.openxmlformats.org/officeDocument/2006/relationships/image" Target="../media/image34.jpeg"/><Relationship Id="rId7" Type="http://schemas.openxmlformats.org/officeDocument/2006/relationships/image" Target="../media/image38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jpeg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a.odu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3728" y="716280"/>
            <a:ext cx="1304544" cy="72542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471160" y="484632"/>
            <a:ext cx="1271016" cy="13716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b="1">
                <a:solidFill>
                  <a:srgbClr val="153771"/>
                </a:solidFill>
                <a:latin typeface="Times New Roman"/>
              </a:rPr>
              <a:t>государственная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471160" y="612648"/>
            <a:ext cx="1271016" cy="10972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800" b="1">
                <a:solidFill>
                  <a:srgbClr val="153771"/>
                </a:solidFill>
                <a:latin typeface="Arial"/>
              </a:rPr>
              <a:t>итоговая аттестация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28088" y="2517648"/>
            <a:ext cx="7915656" cy="32095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05000"/>
              </a:lnSpc>
            </a:pPr>
            <a:r>
              <a:rPr lang="ru" sz="4400">
                <a:solidFill>
                  <a:srgbClr val="0070C0"/>
                </a:solidFill>
                <a:latin typeface="Times New Roman"/>
              </a:rPr>
              <a:t>Государственная итоговая аттестация по образовательным программам основного общего образования в 2023 году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7504" y="426720"/>
            <a:ext cx="7860792" cy="39928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3200" b="1">
                <a:solidFill>
                  <a:srgbClr val="0070C0"/>
                </a:solidFill>
                <a:latin typeface="Times New Roman"/>
              </a:rPr>
              <a:t>Продолжительность проведения ОГЭ/ГВЭ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682496" y="950976"/>
          <a:ext cx="8918448" cy="5422392"/>
        </p:xfrm>
        <a:graphic>
          <a:graphicData uri="http://schemas.openxmlformats.org/drawingml/2006/table">
            <a:tbl>
              <a:tblPr/>
              <a:tblGrid>
                <a:gridCol w="2511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6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0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66672">
                <a:tc>
                  <a:txBody>
                    <a:bodyPr/>
                    <a:lstStyle/>
                    <a:p>
                      <a:pPr indent="0" algn="ctr">
                        <a:lnSpc>
                          <a:spcPct val="105000"/>
                        </a:lnSpc>
                      </a:pPr>
                      <a:r>
                        <a:rPr lang="ru" sz="1450" b="1">
                          <a:latin typeface="Times New Roman"/>
                        </a:rPr>
                        <a:t>Название учебного предмета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450" b="1">
                          <a:latin typeface="Times New Roman"/>
                        </a:rPr>
                        <a:t>Продолжительность выполнения экзаменационной работы </a:t>
                      </a:r>
                      <a:r>
                        <a:rPr lang="ru" sz="2600">
                          <a:latin typeface="Arial"/>
                        </a:rPr>
                        <a:t>огэ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7000"/>
                        </a:lnSpc>
                      </a:pPr>
                      <a:r>
                        <a:rPr lang="ru" sz="1450" b="1">
                          <a:latin typeface="Times New Roman"/>
                        </a:rPr>
                        <a:t>Продолжительность выполнения экзаменационной работы лицами с ОВЗ, детьми-инвалидами и инвалидами (+1,5 часа)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024">
                <a:tc>
                  <a:txBody>
                    <a:bodyPr/>
                    <a:lstStyle/>
                    <a:p>
                      <a:pPr indent="0">
                        <a:lnSpc>
                          <a:spcPct val="92000"/>
                        </a:lnSpc>
                      </a:pPr>
                      <a:r>
                        <a:rPr lang="ru" sz="1450">
                          <a:latin typeface="Times New Roman"/>
                        </a:rPr>
                        <a:t>Иностранные языки (раздел «Говорение»)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450">
                          <a:latin typeface="Times New Roman"/>
                        </a:rPr>
                        <a:t>15 минут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450">
                          <a:latin typeface="Times New Roman"/>
                        </a:rPr>
                        <a:t>45 минут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848">
                <a:tc>
                  <a:txBody>
                    <a:bodyPr/>
                    <a:lstStyle/>
                    <a:p>
                      <a:pPr indent="0"/>
                      <a:r>
                        <a:rPr lang="ru" sz="1450">
                          <a:latin typeface="Times New Roman"/>
                        </a:rPr>
                        <a:t>Иностранные языки</a:t>
                      </a:r>
                    </a:p>
                  </a:txBody>
                  <a:tcPr marL="0" marR="0" marT="0" marB="0" anchor="b"/>
                </a:tc>
                <a:tc rowSpan="3">
                  <a:txBody>
                    <a:bodyPr/>
                    <a:lstStyle/>
                    <a:p>
                      <a:pPr indent="0" algn="ctr"/>
                      <a:r>
                        <a:rPr lang="ru" sz="1450">
                          <a:latin typeface="Times New Roman"/>
                        </a:rPr>
                        <a:t>2 часа(120 минут)</a:t>
                      </a: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indent="0" algn="ctr"/>
                      <a:r>
                        <a:rPr lang="ru" sz="1450">
                          <a:latin typeface="Times New Roman"/>
                        </a:rPr>
                        <a:t>3 часа 30 минут (210 минут)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indent="0"/>
                      <a:r>
                        <a:rPr lang="ru" sz="1450">
                          <a:latin typeface="Times New Roman"/>
                        </a:rPr>
                        <a:t>География</a:t>
                      </a: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indent="0"/>
                      <a:r>
                        <a:rPr lang="ru" sz="1450">
                          <a:latin typeface="Times New Roman"/>
                        </a:rPr>
                        <a:t>Химия</a:t>
                      </a: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indent="0"/>
                      <a:r>
                        <a:rPr lang="ru" sz="1450">
                          <a:latin typeface="Times New Roman"/>
                        </a:rPr>
                        <a:t>Русский язык</a:t>
                      </a:r>
                    </a:p>
                  </a:txBody>
                  <a:tcPr marL="0" marR="0" marT="0" marB="0" anchor="b"/>
                </a:tc>
                <a:tc rowSpan="3">
                  <a:txBody>
                    <a:bodyPr/>
                    <a:lstStyle/>
                    <a:p>
                      <a:pPr indent="0" algn="ctr"/>
                      <a:r>
                        <a:rPr lang="ru" sz="1450">
                          <a:latin typeface="Times New Roman"/>
                        </a:rPr>
                        <a:t>3 часа 55 минут (235 минут)</a:t>
                      </a: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indent="0" algn="ctr"/>
                      <a:r>
                        <a:rPr lang="ru" sz="1450">
                          <a:latin typeface="Times New Roman"/>
                        </a:rPr>
                        <a:t>5 часов 25 минут (325 минут)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656">
                <a:tc>
                  <a:txBody>
                    <a:bodyPr/>
                    <a:lstStyle/>
                    <a:p>
                      <a:pPr indent="0"/>
                      <a:r>
                        <a:rPr lang="ru" sz="1450">
                          <a:latin typeface="Times New Roman"/>
                        </a:rPr>
                        <a:t>Математика</a:t>
                      </a: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indent="0"/>
                      <a:r>
                        <a:rPr lang="ru" sz="1450">
                          <a:latin typeface="Times New Roman"/>
                        </a:rPr>
                        <a:t>Литература</a:t>
                      </a: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656">
                <a:tc>
                  <a:txBody>
                    <a:bodyPr/>
                    <a:lstStyle/>
                    <a:p>
                      <a:pPr indent="0"/>
                      <a:r>
                        <a:rPr lang="ru" sz="1450">
                          <a:latin typeface="Times New Roman"/>
                        </a:rPr>
                        <a:t>Физика</a:t>
                      </a:r>
                    </a:p>
                  </a:txBody>
                  <a:tcPr marL="0" marR="0" marT="0" marB="0" anchor="b"/>
                </a:tc>
                <a:tc rowSpan="4">
                  <a:txBody>
                    <a:bodyPr/>
                    <a:lstStyle/>
                    <a:p>
                      <a:pPr indent="0" algn="ctr"/>
                      <a:r>
                        <a:rPr lang="ru" sz="1450">
                          <a:latin typeface="Times New Roman"/>
                        </a:rPr>
                        <a:t>3 часа(180 минут)</a:t>
                      </a:r>
                    </a:p>
                  </a:txBody>
                  <a:tcPr marL="0" marR="0" marT="0" marB="0" anchor="ctr"/>
                </a:tc>
                <a:tc rowSpan="4">
                  <a:txBody>
                    <a:bodyPr/>
                    <a:lstStyle/>
                    <a:p>
                      <a:pPr indent="0" algn="ctr"/>
                      <a:r>
                        <a:rPr lang="ru" sz="1450">
                          <a:latin typeface="Times New Roman"/>
                        </a:rPr>
                        <a:t>4 часа 30 минут (270 минут)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indent="0"/>
                      <a:r>
                        <a:rPr lang="ru" sz="1450">
                          <a:latin typeface="Times New Roman"/>
                        </a:rPr>
                        <a:t>Обществознание</a:t>
                      </a: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indent="0"/>
                      <a:r>
                        <a:rPr lang="ru" sz="1450">
                          <a:latin typeface="Times New Roman"/>
                        </a:rPr>
                        <a:t>История</a:t>
                      </a: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5656">
                <a:tc>
                  <a:txBody>
                    <a:bodyPr/>
                    <a:lstStyle/>
                    <a:p>
                      <a:pPr indent="0"/>
                      <a:r>
                        <a:rPr lang="ru" sz="1450">
                          <a:latin typeface="Times New Roman"/>
                        </a:rPr>
                        <a:t>Биология</a:t>
                      </a: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indent="0"/>
                      <a:r>
                        <a:rPr lang="ru" sz="1450">
                          <a:latin typeface="Times New Roman"/>
                        </a:rPr>
                        <a:t>Информатика и ИКТ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450">
                          <a:latin typeface="Times New Roman"/>
                        </a:rPr>
                        <a:t>2 часа 30 минут (150 минут)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450">
                          <a:latin typeface="Times New Roman"/>
                        </a:rPr>
                        <a:t>4 часа(240 минут)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27632" y="249936"/>
            <a:ext cx="8827008" cy="530047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3200" b="1">
                <a:solidFill>
                  <a:srgbClr val="0070C0"/>
                </a:solidFill>
                <a:latin typeface="Times New Roman"/>
              </a:rPr>
              <a:t>Дополнительные материалы</a:t>
            </a:r>
          </a:p>
          <a:p>
            <a:pPr indent="0">
              <a:spcAft>
                <a:spcPts val="140"/>
              </a:spcAft>
            </a:pPr>
            <a:r>
              <a:rPr lang="ru" sz="1600">
                <a:solidFill>
                  <a:srgbClr val="404040"/>
                </a:solidFill>
                <a:latin typeface="Times New Roman"/>
              </a:rPr>
              <a:t>Во время экзамена на рабочем столе участника ГИА-9, помимо экзаменационных материалов, находятся:</a:t>
            </a:r>
          </a:p>
          <a:p>
            <a:pPr indent="0">
              <a:lnSpc>
                <a:spcPct val="85000"/>
              </a:lnSpc>
              <a:spcAft>
                <a:spcPts val="140"/>
              </a:spcAft>
            </a:pPr>
            <a:r>
              <a:rPr lang="ru" sz="1450" b="1">
                <a:solidFill>
                  <a:srgbClr val="404040"/>
                </a:solidFill>
                <a:latin typeface="Times New Roman"/>
              </a:rPr>
              <a:t>&gt;</a:t>
            </a:r>
            <a:r>
              <a:rPr lang="ru" sz="1600" b="1">
                <a:solidFill>
                  <a:srgbClr val="404040"/>
                </a:solidFill>
                <a:latin typeface="Times New Roman"/>
              </a:rPr>
              <a:t>гелевая ручка с чернилами черного цвета;</a:t>
            </a:r>
          </a:p>
          <a:p>
            <a:pPr indent="0">
              <a:lnSpc>
                <a:spcPct val="85000"/>
              </a:lnSpc>
            </a:pPr>
            <a:r>
              <a:rPr lang="ru" sz="1450" b="1">
                <a:solidFill>
                  <a:srgbClr val="404040"/>
                </a:solidFill>
                <a:latin typeface="Times New Roman"/>
              </a:rPr>
              <a:t>&gt;</a:t>
            </a:r>
            <a:r>
              <a:rPr lang="ru" sz="1600" b="1">
                <a:solidFill>
                  <a:srgbClr val="404040"/>
                </a:solidFill>
                <a:latin typeface="Times New Roman"/>
              </a:rPr>
              <a:t>документ, удостоверяющий личность;</a:t>
            </a:r>
          </a:p>
          <a:p>
            <a:pPr indent="0">
              <a:lnSpc>
                <a:spcPct val="110000"/>
              </a:lnSpc>
              <a:spcAft>
                <a:spcPts val="280"/>
              </a:spcAft>
            </a:pPr>
            <a:r>
              <a:rPr lang="ru" sz="1450" b="1">
                <a:solidFill>
                  <a:srgbClr val="404040"/>
                </a:solidFill>
                <a:latin typeface="Times New Roman"/>
              </a:rPr>
              <a:t>&gt;</a:t>
            </a:r>
            <a:r>
              <a:rPr lang="ru" sz="1600" b="1">
                <a:solidFill>
                  <a:srgbClr val="404040"/>
                </a:solidFill>
                <a:latin typeface="Times New Roman"/>
              </a:rPr>
              <a:t>средства обучения и воспитания, разрешенные для использования на экзамене по некоторым предметам:</a:t>
            </a:r>
          </a:p>
          <a:p>
            <a:pPr indent="0">
              <a:lnSpc>
                <a:spcPct val="111000"/>
              </a:lnSpc>
              <a:spcAft>
                <a:spcPts val="140"/>
              </a:spcAft>
            </a:pPr>
            <a:r>
              <a:rPr lang="ru" sz="1600">
                <a:solidFill>
                  <a:srgbClr val="404040"/>
                </a:solidFill>
                <a:latin typeface="Arial"/>
              </a:rPr>
              <a:t>•</a:t>
            </a:r>
            <a:r>
              <a:rPr lang="ru" sz="1600" b="1" u="sng">
                <a:solidFill>
                  <a:srgbClr val="404040"/>
                </a:solidFill>
                <a:latin typeface="Times New Roman"/>
              </a:rPr>
              <a:t>по русскому языку</a:t>
            </a:r>
            <a:r>
              <a:rPr lang="ru" sz="1600" b="1">
                <a:solidFill>
                  <a:srgbClr val="404040"/>
                </a:solidFill>
                <a:latin typeface="Times New Roman"/>
              </a:rPr>
              <a:t> </a:t>
            </a:r>
            <a:r>
              <a:rPr lang="ru" sz="1600">
                <a:solidFill>
                  <a:srgbClr val="404040"/>
                </a:solidFill>
                <a:latin typeface="Times New Roman"/>
              </a:rPr>
              <a:t>- орфографический словарь;</a:t>
            </a:r>
          </a:p>
          <a:p>
            <a:pPr indent="0">
              <a:spcAft>
                <a:spcPts val="280"/>
              </a:spcAft>
            </a:pPr>
            <a:r>
              <a:rPr lang="ru" sz="1600">
                <a:solidFill>
                  <a:srgbClr val="404040"/>
                </a:solidFill>
                <a:latin typeface="Arial"/>
              </a:rPr>
              <a:t>•</a:t>
            </a:r>
            <a:r>
              <a:rPr lang="ru" sz="1600" b="1" u="sng">
                <a:solidFill>
                  <a:srgbClr val="404040"/>
                </a:solidFill>
                <a:latin typeface="Times New Roman"/>
              </a:rPr>
              <a:t>по математике </a:t>
            </a:r>
            <a:r>
              <a:rPr lang="ru" sz="1600" u="sng">
                <a:solidFill>
                  <a:srgbClr val="404040"/>
                </a:solidFill>
                <a:latin typeface="Times New Roman"/>
              </a:rPr>
              <a:t>-</a:t>
            </a:r>
            <a:r>
              <a:rPr lang="ru" sz="1600">
                <a:solidFill>
                  <a:srgbClr val="404040"/>
                </a:solidFill>
                <a:latin typeface="Times New Roman"/>
              </a:rPr>
              <a:t> линейка (справочные материалы, содержащие основные формулы курса математики, участник ГИА-9 получит вместе с КИМ);</a:t>
            </a:r>
          </a:p>
          <a:p>
            <a:pPr indent="0">
              <a:lnSpc>
                <a:spcPct val="119000"/>
              </a:lnSpc>
              <a:spcAft>
                <a:spcPts val="140"/>
              </a:spcAft>
            </a:pPr>
            <a:r>
              <a:rPr lang="ru" sz="1600">
                <a:solidFill>
                  <a:srgbClr val="404040"/>
                </a:solidFill>
                <a:latin typeface="Arial"/>
              </a:rPr>
              <a:t>•</a:t>
            </a:r>
            <a:r>
              <a:rPr lang="ru" sz="1600" b="1" u="sng">
                <a:solidFill>
                  <a:srgbClr val="404040"/>
                </a:solidFill>
                <a:latin typeface="Times New Roman"/>
              </a:rPr>
              <a:t>по химии</a:t>
            </a:r>
            <a:r>
              <a:rPr lang="ru" sz="1600" b="1">
                <a:solidFill>
                  <a:srgbClr val="404040"/>
                </a:solidFill>
                <a:latin typeface="Times New Roman"/>
              </a:rPr>
              <a:t> </a:t>
            </a:r>
            <a:r>
              <a:rPr lang="ru" sz="1600">
                <a:solidFill>
                  <a:srgbClr val="404040"/>
                </a:solidFill>
                <a:latin typeface="Times New Roman"/>
              </a:rPr>
              <a:t>- непрограммируемый калькулятор (периодическую систему химических элементов Д.И. Менделеева, таблицу растворимости солей, кислот и оснований в воде и электрохимический ряд напряжений металлов участник ГИА-9 получит вместе с КИМ);</a:t>
            </a:r>
          </a:p>
          <a:p>
            <a:pPr indent="0">
              <a:lnSpc>
                <a:spcPct val="111000"/>
              </a:lnSpc>
              <a:spcAft>
                <a:spcPts val="140"/>
              </a:spcAft>
            </a:pPr>
            <a:r>
              <a:rPr lang="ru" sz="1600">
                <a:solidFill>
                  <a:srgbClr val="404040"/>
                </a:solidFill>
                <a:latin typeface="Arial"/>
              </a:rPr>
              <a:t>•</a:t>
            </a:r>
            <a:r>
              <a:rPr lang="ru" sz="1600" b="1" u="sng">
                <a:solidFill>
                  <a:srgbClr val="404040"/>
                </a:solidFill>
                <a:latin typeface="Times New Roman"/>
              </a:rPr>
              <a:t>по физик</a:t>
            </a:r>
            <a:r>
              <a:rPr lang="ru" sz="1600" u="sng">
                <a:solidFill>
                  <a:srgbClr val="404040"/>
                </a:solidFill>
                <a:latin typeface="Times New Roman"/>
              </a:rPr>
              <a:t>е</a:t>
            </a:r>
            <a:r>
              <a:rPr lang="ru" sz="1600">
                <a:solidFill>
                  <a:srgbClr val="404040"/>
                </a:solidFill>
                <a:latin typeface="Times New Roman"/>
              </a:rPr>
              <a:t> - непрограммируемый калькулятор, линейка;</a:t>
            </a:r>
          </a:p>
          <a:p>
            <a:pPr indent="0">
              <a:lnSpc>
                <a:spcPct val="111000"/>
              </a:lnSpc>
              <a:spcAft>
                <a:spcPts val="140"/>
              </a:spcAft>
            </a:pPr>
            <a:r>
              <a:rPr lang="ru" sz="1600">
                <a:solidFill>
                  <a:srgbClr val="404040"/>
                </a:solidFill>
                <a:latin typeface="Arial"/>
              </a:rPr>
              <a:t>•</a:t>
            </a:r>
            <a:r>
              <a:rPr lang="ru" sz="1600" b="1" u="sng">
                <a:solidFill>
                  <a:srgbClr val="404040"/>
                </a:solidFill>
                <a:latin typeface="Times New Roman"/>
              </a:rPr>
              <a:t>по географии</a:t>
            </a:r>
            <a:r>
              <a:rPr lang="ru" sz="1600" b="1">
                <a:solidFill>
                  <a:srgbClr val="404040"/>
                </a:solidFill>
                <a:latin typeface="Times New Roman"/>
              </a:rPr>
              <a:t> </a:t>
            </a:r>
            <a:r>
              <a:rPr lang="ru" sz="1600">
                <a:solidFill>
                  <a:srgbClr val="404040"/>
                </a:solidFill>
                <a:latin typeface="Times New Roman"/>
              </a:rPr>
              <a:t>- непрограммируемый калькулятор, линейка, географические атласы за 7 - 9 классы.</a:t>
            </a:r>
          </a:p>
          <a:p>
            <a:pPr indent="0">
              <a:lnSpc>
                <a:spcPct val="111000"/>
              </a:lnSpc>
              <a:spcAft>
                <a:spcPts val="140"/>
              </a:spcAft>
            </a:pPr>
            <a:r>
              <a:rPr lang="ru" sz="1600">
                <a:solidFill>
                  <a:srgbClr val="404040"/>
                </a:solidFill>
                <a:latin typeface="Arial"/>
              </a:rPr>
              <a:t>•</a:t>
            </a:r>
            <a:r>
              <a:rPr lang="ru" sz="1600" b="1" u="sng">
                <a:solidFill>
                  <a:srgbClr val="404040"/>
                </a:solidFill>
                <a:latin typeface="Times New Roman"/>
              </a:rPr>
              <a:t>по биологии</a:t>
            </a:r>
            <a:r>
              <a:rPr lang="ru" sz="1600" b="1">
                <a:solidFill>
                  <a:srgbClr val="404040"/>
                </a:solidFill>
                <a:latin typeface="Times New Roman"/>
              </a:rPr>
              <a:t> </a:t>
            </a:r>
            <a:r>
              <a:rPr lang="ru" sz="1600">
                <a:solidFill>
                  <a:srgbClr val="404040"/>
                </a:solidFill>
                <a:latin typeface="Times New Roman"/>
              </a:rPr>
              <a:t>- непрограммируемый калькулятор, линейка;</a:t>
            </a:r>
          </a:p>
          <a:p>
            <a:pPr indent="0"/>
            <a:r>
              <a:rPr lang="ru" sz="1600">
                <a:solidFill>
                  <a:srgbClr val="404040"/>
                </a:solidFill>
                <a:latin typeface="Arial"/>
              </a:rPr>
              <a:t>•</a:t>
            </a:r>
            <a:r>
              <a:rPr lang="ru" sz="1600" b="1" u="sng">
                <a:solidFill>
                  <a:srgbClr val="404040"/>
                </a:solidFill>
                <a:latin typeface="Times New Roman"/>
              </a:rPr>
              <a:t>по литературе</a:t>
            </a:r>
            <a:r>
              <a:rPr lang="ru" sz="1600" b="1">
                <a:solidFill>
                  <a:srgbClr val="404040"/>
                </a:solidFill>
                <a:latin typeface="Times New Roman"/>
              </a:rPr>
              <a:t> </a:t>
            </a:r>
            <a:r>
              <a:rPr lang="ru" sz="1600">
                <a:solidFill>
                  <a:srgbClr val="404040"/>
                </a:solidFill>
                <a:latin typeface="Times New Roman"/>
              </a:rPr>
              <a:t>- орфографический словарь, сборники лирики, полные тексты художественных произведений.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44040" y="426720"/>
            <a:ext cx="8366760" cy="18775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3200" b="1">
                <a:solidFill>
                  <a:srgbClr val="0070C0"/>
                </a:solidFill>
                <a:latin typeface="Times New Roman"/>
              </a:rPr>
              <a:t>Сроки проведения ГИА</a:t>
            </a:r>
          </a:p>
          <a:p>
            <a:pPr indent="0" algn="ctr"/>
            <a:r>
              <a:rPr lang="ru" sz="1800">
                <a:solidFill>
                  <a:srgbClr val="404040"/>
                </a:solidFill>
                <a:latin typeface="Times New Roman"/>
              </a:rPr>
              <a:t>Для проведения ОГЭ и ГВЭ предусматривается единое расписание экзаменов, продолжительность проведен ия экзаменов, требования к использованию средств обучения и воспитания, используемых при проведении э кзаменов, которые ежегодно утверждаются приказом Министерства просвещения РФ и Федеральной службы по надзору в сфере образования и науки.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09928" y="2679192"/>
            <a:ext cx="8802624" cy="32004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>
                <a:latin typeface="Times New Roman"/>
              </a:rPr>
              <a:t>ГИА-9 проводится в </a:t>
            </a:r>
            <a:r>
              <a:rPr lang="ru" sz="2400" b="1">
                <a:solidFill>
                  <a:srgbClr val="943735"/>
                </a:solidFill>
                <a:latin typeface="Times New Roman"/>
              </a:rPr>
              <a:t>досрочный</a:t>
            </a:r>
            <a:r>
              <a:rPr lang="ru" sz="2000">
                <a:latin typeface="Times New Roman"/>
              </a:rPr>
              <a:t>, </a:t>
            </a:r>
            <a:r>
              <a:rPr lang="ru" sz="2400" b="1">
                <a:solidFill>
                  <a:srgbClr val="006FC0"/>
                </a:solidFill>
                <a:latin typeface="Times New Roman"/>
              </a:rPr>
              <a:t>основной </a:t>
            </a:r>
            <a:r>
              <a:rPr lang="ru" sz="2000">
                <a:latin typeface="Times New Roman"/>
              </a:rPr>
              <a:t>и </a:t>
            </a:r>
            <a:r>
              <a:rPr lang="ru" sz="2400" b="1">
                <a:solidFill>
                  <a:srgbClr val="6F2F9F"/>
                </a:solidFill>
                <a:latin typeface="Times New Roman"/>
              </a:rPr>
              <a:t>дополнительный </a:t>
            </a:r>
            <a:r>
              <a:rPr lang="ru" sz="2000">
                <a:latin typeface="Times New Roman"/>
              </a:rPr>
              <a:t>периоды.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12976" y="3535680"/>
            <a:ext cx="8095488" cy="6797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2400">
                <a:latin typeface="Times New Roman"/>
              </a:rPr>
              <a:t>В каждом из периодов проведения ГИА-9 предусматриваются </a:t>
            </a:r>
            <a:r>
              <a:rPr lang="ru" sz="2400" b="1">
                <a:solidFill>
                  <a:srgbClr val="953735"/>
                </a:solidFill>
                <a:latin typeface="Times New Roman"/>
              </a:rPr>
              <a:t>основные </a:t>
            </a:r>
            <a:r>
              <a:rPr lang="ru" sz="2400">
                <a:latin typeface="Times New Roman"/>
              </a:rPr>
              <a:t>и </a:t>
            </a:r>
            <a:r>
              <a:rPr lang="ru" sz="2400" b="1">
                <a:solidFill>
                  <a:srgbClr val="558ED5"/>
                </a:solidFill>
                <a:latin typeface="Times New Roman"/>
              </a:rPr>
              <a:t>резервные </a:t>
            </a:r>
            <a:r>
              <a:rPr lang="ru" sz="2400">
                <a:latin typeface="Times New Roman"/>
              </a:rPr>
              <a:t>сроки.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12976" y="4888992"/>
            <a:ext cx="8878824" cy="8961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2000">
                <a:latin typeface="Times New Roman"/>
              </a:rPr>
              <a:t>Для участников ГИА-9, не имеющих возможности по уважительным причинам (болезнь или иные обстоятельства), </a:t>
            </a:r>
            <a:r>
              <a:rPr lang="ru" sz="2000" b="1">
                <a:latin typeface="Times New Roman"/>
              </a:rPr>
              <a:t>подтвержденным документально, </a:t>
            </a:r>
            <a:r>
              <a:rPr lang="ru" sz="2000">
                <a:latin typeface="Times New Roman"/>
              </a:rPr>
              <a:t>пройти ГИА-9 в основные с роки, экзамены проводятся в досрочный период.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58112" y="445008"/>
            <a:ext cx="8753856" cy="241401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280"/>
              </a:spcAft>
            </a:pPr>
            <a:r>
              <a:rPr lang="ru" sz="3200" b="1">
                <a:solidFill>
                  <a:srgbClr val="0070C0"/>
                </a:solidFill>
                <a:latin typeface="Times New Roman"/>
              </a:rPr>
              <a:t>Порядок проведения ГИА</a:t>
            </a:r>
          </a:p>
          <a:p>
            <a:pPr marL="289120" indent="-355600">
              <a:spcAft>
                <a:spcPts val="490"/>
              </a:spcAft>
            </a:pPr>
            <a:r>
              <a:rPr lang="ru" sz="2000">
                <a:solidFill>
                  <a:srgbClr val="404040"/>
                </a:solidFill>
                <a:latin typeface="Arial"/>
              </a:rPr>
              <a:t>• </a:t>
            </a:r>
            <a:r>
              <a:rPr lang="ru" sz="2000">
                <a:solidFill>
                  <a:srgbClr val="404040"/>
                </a:solidFill>
                <a:latin typeface="Times New Roman"/>
              </a:rPr>
              <a:t>В день проведения экзамена учащийся прибывает на ППЭ </a:t>
            </a:r>
            <a:r>
              <a:rPr lang="ru" sz="2000" b="1" i="1">
                <a:solidFill>
                  <a:srgbClr val="404040"/>
                </a:solidFill>
                <a:latin typeface="Times New Roman"/>
              </a:rPr>
              <a:t>не ранее 09.00</a:t>
            </a:r>
            <a:r>
              <a:rPr lang="ru" sz="2000">
                <a:solidFill>
                  <a:srgbClr val="404040"/>
                </a:solidFill>
                <a:latin typeface="Times New Roman"/>
              </a:rPr>
              <a:t> по московскому времени.</a:t>
            </a:r>
          </a:p>
          <a:p>
            <a:pPr marL="289120" indent="-355600">
              <a:spcAft>
                <a:spcPts val="490"/>
              </a:spcAft>
            </a:pPr>
            <a:r>
              <a:rPr lang="ru" sz="2000">
                <a:solidFill>
                  <a:srgbClr val="404040"/>
                </a:solidFill>
                <a:latin typeface="Arial"/>
              </a:rPr>
              <a:t>• </a:t>
            </a:r>
            <a:r>
              <a:rPr lang="ru" sz="2000">
                <a:solidFill>
                  <a:srgbClr val="404040"/>
                </a:solidFill>
                <a:latin typeface="Times New Roman"/>
              </a:rPr>
              <a:t>Допуск в ППЭ осуществляется </a:t>
            </a:r>
            <a:r>
              <a:rPr lang="ru" sz="2000" b="1" i="1">
                <a:solidFill>
                  <a:srgbClr val="404040"/>
                </a:solidFill>
                <a:latin typeface="Times New Roman"/>
              </a:rPr>
              <a:t>при наличии документа удостоверяющего личность и при наличии в списках распределения.</a:t>
            </a:r>
          </a:p>
          <a:p>
            <a:pPr marL="289120" indent="-355600">
              <a:lnSpc>
                <a:spcPct val="105000"/>
              </a:lnSpc>
            </a:pPr>
            <a:r>
              <a:rPr lang="ru" sz="2000">
                <a:solidFill>
                  <a:srgbClr val="404040"/>
                </a:solidFill>
                <a:latin typeface="Arial"/>
              </a:rPr>
              <a:t>• </a:t>
            </a:r>
            <a:r>
              <a:rPr lang="ru" sz="2000">
                <a:solidFill>
                  <a:srgbClr val="404040"/>
                </a:solidFill>
                <a:latin typeface="Times New Roman"/>
              </a:rPr>
              <a:t>В случае опоздания участника на экзамен, он допускается в ППЭ, при этом </a:t>
            </a:r>
            <a:r>
              <a:rPr lang="ru" sz="2000" b="1" i="1">
                <a:solidFill>
                  <a:srgbClr val="404040"/>
                </a:solidFill>
                <a:latin typeface="Times New Roman"/>
              </a:rPr>
              <a:t>время экзамена не продлевается.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58112" y="2859024"/>
            <a:ext cx="8753856" cy="1560576"/>
          </a:xfrm>
          <a:prstGeom prst="rect">
            <a:avLst/>
          </a:prstGeom>
          <a:solidFill>
            <a:srgbClr val="FFFFFF"/>
          </a:solidFill>
          <a:ln>
            <a:solidFill/>
          </a:ln>
        </p:spPr>
        <p:txBody>
          <a:bodyPr lIns="0" tIns="0" rIns="0" bIns="0">
            <a:noAutofit/>
          </a:bodyPr>
          <a:lstStyle/>
          <a:p>
            <a:pPr indent="88900"/>
            <a:r>
              <a:rPr lang="ru" sz="2400">
                <a:latin typeface="Times New Roman"/>
              </a:rPr>
              <a:t>Во время экзамена обучающиеся выходят из аудитории и перемещаются по ППЭ в сопровождении одного из организаторов. При выходе из аудитории обучающиеся оставляют экзаменационные материалы и черновики на рабочем столе.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658112" y="4419600"/>
            <a:ext cx="8753856" cy="2023872"/>
          </a:xfrm>
          <a:prstGeom prst="rect">
            <a:avLst/>
          </a:prstGeom>
          <a:solidFill>
            <a:srgbClr val="B9CDE5"/>
          </a:solidFill>
          <a:ln>
            <a:solidFill/>
          </a:ln>
        </p:spPr>
        <p:txBody>
          <a:bodyPr lIns="0" tIns="0" rIns="0" bIns="0">
            <a:noAutofit/>
          </a:bodyPr>
          <a:lstStyle/>
          <a:p>
            <a:pPr indent="88900">
              <a:lnSpc>
                <a:spcPct val="119000"/>
              </a:lnSpc>
            </a:pPr>
            <a:r>
              <a:rPr lang="ru" sz="1800">
                <a:latin typeface="Arial"/>
              </a:rPr>
              <a:t>Участники ГИА</a:t>
            </a:r>
            <a:r>
              <a:rPr lang="ru" sz="1800">
                <a:latin typeface="Times New Roman"/>
              </a:rPr>
              <a:t>-9</a:t>
            </a:r>
            <a:r>
              <a:rPr lang="ru" sz="1800">
                <a:latin typeface="Arial"/>
              </a:rPr>
              <a:t>, допустившие нарушение порядка проведения экзамена</a:t>
            </a:r>
            <a:r>
              <a:rPr lang="ru" sz="1800" b="1">
                <a:latin typeface="Arial"/>
              </a:rPr>
              <a:t>, удаляются из ППЭ</a:t>
            </a:r>
            <a:r>
              <a:rPr lang="ru" sz="1800">
                <a:latin typeface="Arial"/>
              </a:rPr>
              <a:t>. По данному факту составляется акт, который передаётся на рассмотрение в ГЭК. Если факт нарушения участником ГИА</a:t>
            </a:r>
            <a:r>
              <a:rPr lang="ru" sz="1800">
                <a:latin typeface="Times New Roman"/>
              </a:rPr>
              <a:t>-9 </a:t>
            </a:r>
            <a:r>
              <a:rPr lang="ru" sz="1800">
                <a:latin typeface="Arial"/>
              </a:rPr>
              <a:t>порядка проведения экзамена подтверждается, ГЭК принимает решение об аннулировании результатов участника ГИА</a:t>
            </a:r>
            <a:r>
              <a:rPr lang="ru" sz="1800">
                <a:latin typeface="Times New Roman"/>
              </a:rPr>
              <a:t>-9 </a:t>
            </a:r>
            <a:r>
              <a:rPr lang="ru" sz="1800">
                <a:latin typeface="Arial"/>
              </a:rPr>
              <a:t>по соответствующему учебному предмету</a:t>
            </a:r>
            <a:r>
              <a:rPr lang="ru" sz="1800">
                <a:latin typeface="Times New Roman"/>
              </a:rPr>
              <a:t>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0216" y="4565904"/>
            <a:ext cx="7555992" cy="140208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00784" y="426720"/>
            <a:ext cx="8799576" cy="35905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420"/>
              </a:spcAft>
            </a:pPr>
            <a:r>
              <a:rPr lang="ru" sz="3200" b="1">
                <a:solidFill>
                  <a:srgbClr val="0070C0"/>
                </a:solidFill>
                <a:latin typeface="Times New Roman"/>
              </a:rPr>
              <a:t>ЗАПРЕЩЕНО</a:t>
            </a:r>
          </a:p>
          <a:p>
            <a:pPr indent="0">
              <a:lnSpc>
                <a:spcPct val="129000"/>
              </a:lnSpc>
              <a:spcAft>
                <a:spcPts val="210"/>
              </a:spcAft>
            </a:pPr>
            <a:r>
              <a:rPr lang="ru" sz="2200">
                <a:solidFill>
                  <a:srgbClr val="FF0000"/>
                </a:solidFill>
                <a:latin typeface="Arial"/>
              </a:rPr>
              <a:t>•</a:t>
            </a:r>
            <a:r>
              <a:rPr lang="ru" sz="2200" b="1">
                <a:solidFill>
                  <a:srgbClr val="FF0000"/>
                </a:solidFill>
                <a:latin typeface="Times New Roman"/>
              </a:rPr>
              <a:t>Наличие средств связи ,электронно-вычислительной техники, фото аудио и видеоаппаратуры, справочных материалов, письменных заметок и иных средств хранения и передачи информации.</a:t>
            </a:r>
          </a:p>
          <a:p>
            <a:pPr indent="0">
              <a:spcAft>
                <a:spcPts val="420"/>
              </a:spcAft>
            </a:pPr>
            <a:r>
              <a:rPr lang="ru" sz="2200">
                <a:solidFill>
                  <a:srgbClr val="FF0000"/>
                </a:solidFill>
                <a:latin typeface="Arial"/>
              </a:rPr>
              <a:t>•</a:t>
            </a:r>
            <a:r>
              <a:rPr lang="ru" sz="2200" b="1">
                <a:solidFill>
                  <a:srgbClr val="FF0000"/>
                </a:solidFill>
                <a:latin typeface="Times New Roman"/>
              </a:rPr>
              <a:t>Вынос из аудитории и ППЭ экзаменационных материалов на бумажном или</a:t>
            </a:r>
          </a:p>
          <a:p>
            <a:pPr indent="0">
              <a:lnSpc>
                <a:spcPct val="115000"/>
              </a:lnSpc>
              <a:spcAft>
                <a:spcPts val="210"/>
              </a:spcAft>
            </a:pPr>
            <a:r>
              <a:rPr lang="ru" sz="2200" b="1">
                <a:solidFill>
                  <a:srgbClr val="FF0000"/>
                </a:solidFill>
                <a:latin typeface="Times New Roman"/>
              </a:rPr>
              <a:t>электронном носителях, их фотографирование.</a:t>
            </a:r>
          </a:p>
          <a:p>
            <a:pPr indent="0"/>
            <a:r>
              <a:rPr lang="ru" sz="2200">
                <a:solidFill>
                  <a:srgbClr val="FF0000"/>
                </a:solidFill>
                <a:latin typeface="Arial"/>
              </a:rPr>
              <a:t>•</a:t>
            </a:r>
            <a:r>
              <a:rPr lang="ru" sz="2200" b="1">
                <a:solidFill>
                  <a:srgbClr val="FF0000"/>
                </a:solidFill>
                <a:latin typeface="Times New Roman"/>
              </a:rPr>
              <a:t>Оказание содействия другим участникам ЕГЭ, в том числе передача им указанных средств и материалов.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24584" y="390144"/>
            <a:ext cx="9183624" cy="54772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1190"/>
              </a:spcAft>
            </a:pPr>
            <a:r>
              <a:rPr lang="ru" sz="3600" b="1">
                <a:solidFill>
                  <a:srgbClr val="0070C0"/>
                </a:solidFill>
                <a:latin typeface="Times New Roman"/>
              </a:rPr>
              <a:t>Повторно к сдаче ГИА</a:t>
            </a:r>
          </a:p>
          <a:p>
            <a:pPr indent="0">
              <a:lnSpc>
                <a:spcPct val="121000"/>
              </a:lnSpc>
            </a:pPr>
            <a:r>
              <a:rPr lang="ru" sz="1900">
                <a:solidFill>
                  <a:srgbClr val="404040"/>
                </a:solidFill>
                <a:latin typeface="Times New Roman"/>
              </a:rPr>
              <a:t>П</a:t>
            </a:r>
            <a:r>
              <a:rPr lang="ru" sz="1600">
                <a:solidFill>
                  <a:srgbClr val="404040"/>
                </a:solidFill>
                <a:latin typeface="Times New Roman"/>
              </a:rPr>
              <a:t>овторно к сдаче ГИА-9 по соответствующему учебному предмету в текущем году </a:t>
            </a:r>
            <a:r>
              <a:rPr lang="ru" sz="1600" b="1">
                <a:solidFill>
                  <a:srgbClr val="404040"/>
                </a:solidFill>
                <a:latin typeface="Times New Roman"/>
              </a:rPr>
              <a:t>по решению ГЭК </a:t>
            </a:r>
            <a:r>
              <a:rPr lang="ru" sz="1600">
                <a:solidFill>
                  <a:srgbClr val="404040"/>
                </a:solidFill>
                <a:latin typeface="Times New Roman"/>
              </a:rPr>
              <a:t>допускаются следующие обучающиеся:</a:t>
            </a:r>
          </a:p>
          <a:p>
            <a:pPr indent="0">
              <a:lnSpc>
                <a:spcPct val="125000"/>
              </a:lnSpc>
              <a:spcAft>
                <a:spcPts val="210"/>
              </a:spcAft>
            </a:pPr>
            <a:r>
              <a:rPr lang="ru" sz="1800">
                <a:solidFill>
                  <a:srgbClr val="404040"/>
                </a:solidFill>
                <a:latin typeface="Arial"/>
              </a:rPr>
              <a:t>•</a:t>
            </a:r>
            <a:r>
              <a:rPr lang="ru" sz="1800">
                <a:solidFill>
                  <a:srgbClr val="404040"/>
                </a:solidFill>
                <a:latin typeface="Times New Roman"/>
              </a:rPr>
              <a:t>получившие на ГИА-9 </a:t>
            </a:r>
            <a:r>
              <a:rPr lang="ru" sz="1800" b="1" u="sng">
                <a:solidFill>
                  <a:srgbClr val="404040"/>
                </a:solidFill>
                <a:latin typeface="Times New Roman"/>
              </a:rPr>
              <a:t>неудовлетворительный результат не более чем по двум учебным предметам ( кроме участников ГИА, проходящих ГИА-9 только по обязательным учебным предметам);</a:t>
            </a:r>
          </a:p>
          <a:p>
            <a:pPr indent="0">
              <a:lnSpc>
                <a:spcPct val="128000"/>
              </a:lnSpc>
            </a:pPr>
            <a:r>
              <a:rPr lang="ru" sz="1800">
                <a:solidFill>
                  <a:srgbClr val="404040"/>
                </a:solidFill>
                <a:latin typeface="Arial"/>
              </a:rPr>
              <a:t>•</a:t>
            </a:r>
            <a:r>
              <a:rPr lang="ru" sz="1800" b="1" u="sng">
                <a:solidFill>
                  <a:srgbClr val="404040"/>
                </a:solidFill>
                <a:latin typeface="Times New Roman"/>
              </a:rPr>
              <a:t>не явившиеся на экзамены по уважительным причинам</a:t>
            </a:r>
            <a:r>
              <a:rPr lang="ru" sz="1800" b="1">
                <a:solidFill>
                  <a:srgbClr val="404040"/>
                </a:solidFill>
                <a:latin typeface="Times New Roman"/>
              </a:rPr>
              <a:t> </a:t>
            </a:r>
            <a:r>
              <a:rPr lang="ru" sz="1800">
                <a:solidFill>
                  <a:srgbClr val="404040"/>
                </a:solidFill>
                <a:latin typeface="Times New Roman"/>
              </a:rPr>
              <a:t>(болезнь или иные обстоятельства, подтвержденные документально);</a:t>
            </a:r>
          </a:p>
          <a:p>
            <a:pPr indent="0">
              <a:lnSpc>
                <a:spcPct val="128000"/>
              </a:lnSpc>
            </a:pPr>
            <a:r>
              <a:rPr lang="ru" sz="1800">
                <a:solidFill>
                  <a:srgbClr val="404040"/>
                </a:solidFill>
                <a:latin typeface="Arial"/>
              </a:rPr>
              <a:t>•</a:t>
            </a:r>
            <a:r>
              <a:rPr lang="ru" sz="1800" b="1" u="sng">
                <a:solidFill>
                  <a:srgbClr val="404040"/>
                </a:solidFill>
                <a:latin typeface="Times New Roman"/>
              </a:rPr>
              <a:t>не завершившие выполнение экзаменационной работы по уважительным причинам</a:t>
            </a:r>
          </a:p>
          <a:p>
            <a:pPr indent="0">
              <a:lnSpc>
                <a:spcPct val="128000"/>
              </a:lnSpc>
            </a:pPr>
            <a:r>
              <a:rPr lang="ru" sz="1800">
                <a:solidFill>
                  <a:srgbClr val="404040"/>
                </a:solidFill>
                <a:latin typeface="Arial"/>
              </a:rPr>
              <a:t>•</a:t>
            </a:r>
            <a:r>
              <a:rPr lang="ru" sz="1800">
                <a:solidFill>
                  <a:srgbClr val="404040"/>
                </a:solidFill>
                <a:latin typeface="Times New Roman"/>
              </a:rPr>
              <a:t>(болезнь или иные обстоятельства, подтвержденные документально);</a:t>
            </a:r>
          </a:p>
          <a:p>
            <a:pPr indent="0">
              <a:lnSpc>
                <a:spcPct val="128000"/>
              </a:lnSpc>
            </a:pPr>
            <a:r>
              <a:rPr lang="ru" sz="1800">
                <a:solidFill>
                  <a:srgbClr val="404040"/>
                </a:solidFill>
                <a:latin typeface="Arial"/>
              </a:rPr>
              <a:t>•</a:t>
            </a:r>
            <a:r>
              <a:rPr lang="ru" sz="1800">
                <a:solidFill>
                  <a:srgbClr val="404040"/>
                </a:solidFill>
                <a:latin typeface="Times New Roman"/>
              </a:rPr>
              <a:t>апелляция которых о нарушении установленного порядка проведения ГИА-9 конфликтной комиссией города Москвы была </a:t>
            </a:r>
            <a:r>
              <a:rPr lang="ru" sz="1800" b="1" u="sng">
                <a:solidFill>
                  <a:srgbClr val="404040"/>
                </a:solidFill>
                <a:latin typeface="Times New Roman"/>
              </a:rPr>
              <a:t>удовлетворена</a:t>
            </a:r>
            <a:r>
              <a:rPr lang="ru" sz="1800">
                <a:solidFill>
                  <a:srgbClr val="404040"/>
                </a:solidFill>
                <a:latin typeface="Times New Roman"/>
              </a:rPr>
              <a:t>;</a:t>
            </a:r>
          </a:p>
          <a:p>
            <a:pPr indent="0">
              <a:lnSpc>
                <a:spcPct val="112000"/>
              </a:lnSpc>
            </a:pPr>
            <a:r>
              <a:rPr lang="ru" sz="1800">
                <a:solidFill>
                  <a:srgbClr val="404040"/>
                </a:solidFill>
                <a:latin typeface="Arial"/>
              </a:rPr>
              <a:t>•</a:t>
            </a:r>
            <a:r>
              <a:rPr lang="ru" sz="1800">
                <a:solidFill>
                  <a:srgbClr val="404040"/>
                </a:solidFill>
                <a:latin typeface="Times New Roman"/>
              </a:rPr>
              <a:t>результаты которых были аннулированы ГЭК в </a:t>
            </a:r>
            <a:r>
              <a:rPr lang="ru" sz="1800" b="1" u="sng">
                <a:solidFill>
                  <a:srgbClr val="404040"/>
                </a:solidFill>
                <a:latin typeface="Times New Roman"/>
              </a:rPr>
              <a:t>случае выявления фактов нарушений установленного порядка проведения ГИА</a:t>
            </a:r>
            <a:r>
              <a:rPr lang="ru" sz="1800">
                <a:solidFill>
                  <a:srgbClr val="404040"/>
                </a:solidFill>
                <a:latin typeface="Times New Roman"/>
              </a:rPr>
              <a:t>, совершенных лицами, присутствующими в пункте проведения экзаменов (далее - ППЭ) в день экзамена, или иными (неустановленными) лицами.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63440" y="335280"/>
            <a:ext cx="2849880" cy="4815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4400" b="1">
                <a:solidFill>
                  <a:srgbClr val="0070C0"/>
                </a:solidFill>
                <a:latin typeface="Times New Roman"/>
              </a:rPr>
              <a:t>Апелляция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837944" y="1350264"/>
            <a:ext cx="8595360" cy="39989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297248" indent="-330200">
              <a:lnSpc>
                <a:spcPct val="86000"/>
              </a:lnSpc>
              <a:spcAft>
                <a:spcPts val="280"/>
              </a:spcAft>
            </a:pPr>
            <a:r>
              <a:rPr lang="ru" sz="2100" dirty="0">
                <a:solidFill>
                  <a:srgbClr val="010065"/>
                </a:solidFill>
                <a:latin typeface="Times New Roman"/>
              </a:rPr>
              <a:t>1. О нарушении установленного порядка проведения экзамена по учебному</a:t>
            </a:r>
            <a:r>
              <a:rPr lang="ru" sz="2100" baseline="30000" dirty="0">
                <a:solidFill>
                  <a:srgbClr val="010065"/>
                </a:solidFill>
                <a:latin typeface="Times New Roman"/>
              </a:rPr>
              <a:t>7</a:t>
            </a:r>
            <a:r>
              <a:rPr lang="ru" sz="2100" dirty="0">
                <a:solidFill>
                  <a:srgbClr val="010065"/>
                </a:solidFill>
                <a:latin typeface="Times New Roman"/>
              </a:rPr>
              <a:t> предмету (в день экзамена, не покидая ППЭ)</a:t>
            </a:r>
          </a:p>
          <a:p>
            <a:pPr marL="297248" indent="-330200">
              <a:lnSpc>
                <a:spcPct val="86000"/>
              </a:lnSpc>
              <a:spcAft>
                <a:spcPts val="980"/>
              </a:spcAft>
            </a:pPr>
            <a:r>
              <a:rPr lang="ru" sz="2100" dirty="0">
                <a:solidFill>
                  <a:srgbClr val="010065"/>
                </a:solidFill>
                <a:latin typeface="Times New Roman"/>
              </a:rPr>
              <a:t>2. О несогласии с выставленными баллами (в течение 2 рабочих дней со дня объявления результатов ГИА по соответствующему предмету)</a:t>
            </a:r>
          </a:p>
          <a:p>
            <a:pPr indent="0" algn="ctr">
              <a:lnSpc>
                <a:spcPct val="83000"/>
              </a:lnSpc>
              <a:spcAft>
                <a:spcPts val="280"/>
              </a:spcAft>
            </a:pPr>
            <a:r>
              <a:rPr lang="ru" sz="2200" b="1" u="sng" dirty="0">
                <a:solidFill>
                  <a:srgbClr val="010065"/>
                </a:solidFill>
                <a:latin typeface="Times New Roman"/>
              </a:rPr>
              <a:t>Апелляция </a:t>
            </a:r>
            <a:r>
              <a:rPr lang="ru" sz="2200" b="1" u="sng" dirty="0">
                <a:solidFill>
                  <a:srgbClr val="FF0000"/>
                </a:solidFill>
                <a:latin typeface="Times New Roman"/>
              </a:rPr>
              <a:t>не рассматривается </a:t>
            </a:r>
            <a:r>
              <a:rPr lang="ru" sz="2200" b="1" u="sng" dirty="0">
                <a:solidFill>
                  <a:srgbClr val="010065"/>
                </a:solidFill>
                <a:latin typeface="Times New Roman"/>
              </a:rPr>
              <a:t>по вопросам</a:t>
            </a:r>
            <a:r>
              <a:rPr lang="ru" sz="2200" b="1" dirty="0">
                <a:solidFill>
                  <a:srgbClr val="010065"/>
                </a:solidFill>
                <a:latin typeface="Times New Roman"/>
              </a:rPr>
              <a:t>:</a:t>
            </a:r>
          </a:p>
          <a:p>
            <a:pPr indent="215900">
              <a:lnSpc>
                <a:spcPct val="86000"/>
              </a:lnSpc>
              <a:spcAft>
                <a:spcPts val="280"/>
              </a:spcAft>
            </a:pPr>
            <a:r>
              <a:rPr lang="ru" sz="2100" dirty="0">
                <a:solidFill>
                  <a:srgbClr val="010065"/>
                </a:solidFill>
                <a:latin typeface="Times New Roman"/>
              </a:rPr>
              <a:t>1. Содержания и структу ры КИМ</a:t>
            </a:r>
          </a:p>
          <a:p>
            <a:pPr marL="297248" indent="-330200">
              <a:lnSpc>
                <a:spcPct val="86000"/>
              </a:lnSpc>
              <a:spcAft>
                <a:spcPts val="280"/>
              </a:spcAft>
            </a:pPr>
            <a:r>
              <a:rPr lang="ru" sz="2100" dirty="0">
                <a:solidFill>
                  <a:srgbClr val="010065"/>
                </a:solidFill>
                <a:latin typeface="Times New Roman"/>
              </a:rPr>
              <a:t>2. Связанным с нарушением обучающимся требований Порядка проведения ГИА</a:t>
            </a:r>
          </a:p>
          <a:p>
            <a:pPr indent="215900">
              <a:lnSpc>
                <a:spcPct val="86000"/>
              </a:lnSpc>
              <a:spcAft>
                <a:spcPts val="2940"/>
              </a:spcAft>
            </a:pPr>
            <a:r>
              <a:rPr lang="ru" sz="2100" dirty="0">
                <a:solidFill>
                  <a:srgbClr val="010065"/>
                </a:solidFill>
                <a:latin typeface="Times New Roman"/>
              </a:rPr>
              <a:t>3</a:t>
            </a:r>
            <a:r>
              <a:rPr lang="ru" sz="2100" dirty="0">
                <a:solidFill>
                  <a:srgbClr val="1F1F77"/>
                </a:solidFill>
                <a:latin typeface="Times New Roman"/>
              </a:rPr>
              <a:t>. </a:t>
            </a:r>
            <a:r>
              <a:rPr lang="ru" sz="2100" dirty="0">
                <a:solidFill>
                  <a:srgbClr val="010065"/>
                </a:solidFill>
                <a:latin typeface="Times New Roman"/>
              </a:rPr>
              <a:t>Неправильного оформления экзаменационной </a:t>
            </a:r>
            <a:r>
              <a:rPr lang="ru" sz="2100" dirty="0" smtClean="0">
                <a:solidFill>
                  <a:srgbClr val="010065"/>
                </a:solidFill>
                <a:latin typeface="Times New Roman"/>
              </a:rPr>
              <a:t>работы</a:t>
            </a:r>
            <a:endParaRPr lang="ru" sz="2100" dirty="0">
              <a:solidFill>
                <a:srgbClr val="010065"/>
              </a:solidFill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6104" y="51816"/>
            <a:ext cx="7479792" cy="109423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4000" b="1">
                <a:solidFill>
                  <a:srgbClr val="0070C0"/>
                </a:solidFill>
                <a:latin typeface="Times New Roman"/>
              </a:rPr>
              <a:t>Шкала перевода первичных баллов в пятибалльную систему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840992" y="1261872"/>
          <a:ext cx="8458200" cy="5120640"/>
        </p:xfrm>
        <a:graphic>
          <a:graphicData uri="http://schemas.openxmlformats.org/drawingml/2006/table">
            <a:tbl>
              <a:tblPr/>
              <a:tblGrid>
                <a:gridCol w="2258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5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5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14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5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3360">
                <a:tc rowSpan="2">
                  <a:txBody>
                    <a:bodyPr/>
                    <a:lstStyle/>
                    <a:p>
                      <a:pPr indent="0" algn="ctr"/>
                      <a:r>
                        <a:rPr lang="ru" sz="1200" b="1">
                          <a:latin typeface="Times New Roman"/>
                        </a:rPr>
                        <a:t>Общий балл по предмету:</a:t>
                      </a:r>
                    </a:p>
                  </a:txBody>
                  <a:tcPr marL="0" marR="0" marT="0" marB="0">
                    <a:solidFill>
                      <a:srgbClr val="E9EEF4"/>
                    </a:solidFill>
                  </a:tcPr>
                </a:tc>
                <a:tc gridSpan="4"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Отметка по пятибалльной шкале</a:t>
                      </a:r>
                    </a:p>
                  </a:txBody>
                  <a:tcPr marL="0" marR="0" marT="0" marB="0" anchor="b">
                    <a:solidFill>
                      <a:srgbClr val="E9EE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088">
                <a:tc v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>
                          <a:latin typeface="Times New Roman"/>
                        </a:rPr>
                        <a:t>"2"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>
                          <a:latin typeface="Times New Roman"/>
                        </a:rPr>
                        <a:t>"3"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>
                          <a:latin typeface="Times New Roman"/>
                        </a:rPr>
                        <a:t>"4"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>
                          <a:latin typeface="Times New Roman"/>
                        </a:rPr>
                        <a:t>"5"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8680">
                <a:tc>
                  <a:txBody>
                    <a:bodyPr/>
                    <a:lstStyle/>
                    <a:p>
                      <a:pPr indent="0">
                        <a:spcBef>
                          <a:spcPts val="350"/>
                        </a:spcBef>
                      </a:pPr>
                      <a:r>
                        <a:rPr lang="ru" sz="1200">
                          <a:latin typeface="Times New Roman"/>
                        </a:rPr>
                        <a:t>Русский язык</a:t>
                      </a:r>
                    </a:p>
                  </a:txBody>
                  <a:tcPr marL="0" marR="0" marT="0" marB="0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latin typeface="Times New Roman"/>
                        </a:rPr>
                        <a:t>0-14</a:t>
                      </a:r>
                    </a:p>
                  </a:txBody>
                  <a:tcPr marL="0" marR="0" marT="0" marB="0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latin typeface="Times New Roman"/>
                        </a:rPr>
                        <a:t>15-22</a:t>
                      </a:r>
                    </a:p>
                  </a:txBody>
                  <a:tcPr marL="0" marR="0" marT="0" marB="0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</a:pPr>
                      <a:r>
                        <a:rPr lang="ru" sz="1200">
                          <a:latin typeface="Times New Roman"/>
                        </a:rPr>
                        <a:t>23-28</a:t>
                      </a:r>
                    </a:p>
                    <a:p>
                      <a:pPr indent="0" algn="ctr">
                        <a:lnSpc>
                          <a:spcPct val="120000"/>
                        </a:lnSpc>
                      </a:pPr>
                      <a:r>
                        <a:rPr lang="ru" sz="1200">
                          <a:latin typeface="Times New Roman"/>
                        </a:rPr>
                        <a:t>(не менее 4 б по критериям ГК1-</a:t>
                      </a:r>
                    </a:p>
                    <a:p>
                      <a:pPr indent="0" algn="ctr">
                        <a:lnSpc>
                          <a:spcPct val="120000"/>
                        </a:lnSpc>
                      </a:pPr>
                      <a:r>
                        <a:rPr lang="ru" sz="1200">
                          <a:latin typeface="Times New Roman"/>
                        </a:rPr>
                        <a:t>ГК4)</a:t>
                      </a:r>
                    </a:p>
                  </a:txBody>
                  <a:tcPr marL="0" marR="0" marT="0" marB="0" anchor="b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</a:pPr>
                      <a:r>
                        <a:rPr lang="ru" sz="1200">
                          <a:latin typeface="Times New Roman"/>
                        </a:rPr>
                        <a:t>29-33</a:t>
                      </a:r>
                    </a:p>
                    <a:p>
                      <a:pPr indent="0" algn="ctr">
                        <a:lnSpc>
                          <a:spcPct val="120000"/>
                        </a:lnSpc>
                      </a:pPr>
                      <a:r>
                        <a:rPr lang="ru" sz="1200">
                          <a:latin typeface="Times New Roman"/>
                        </a:rPr>
                        <a:t>(не менее 6 б по критериям ГК1-</a:t>
                      </a:r>
                    </a:p>
                    <a:p>
                      <a:pPr indent="0" algn="ctr">
                        <a:lnSpc>
                          <a:spcPct val="120000"/>
                        </a:lnSpc>
                      </a:pPr>
                      <a:r>
                        <a:rPr lang="ru" sz="1200">
                          <a:latin typeface="Times New Roman"/>
                        </a:rPr>
                        <a:t>ГК4)</a:t>
                      </a:r>
                    </a:p>
                  </a:txBody>
                  <a:tcPr marL="0" marR="0" marT="0" marB="0" anchor="b">
                    <a:solidFill>
                      <a:srgbClr val="E9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7616">
                <a:tc>
                  <a:txBody>
                    <a:bodyPr/>
                    <a:lstStyle/>
                    <a:p>
                      <a:pPr indent="0"/>
                      <a:r>
                        <a:rPr lang="ru" sz="1200">
                          <a:latin typeface="Times New Roman"/>
                        </a:rPr>
                        <a:t>Математика</a:t>
                      </a:r>
                    </a:p>
                  </a:txBody>
                  <a:tcPr marL="0" marR="0" marT="0" marB="0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latin typeface="Times New Roman"/>
                        </a:rPr>
                        <a:t>0-7</a:t>
                      </a:r>
                    </a:p>
                  </a:txBody>
                  <a:tcPr marL="0" marR="0" marT="0" marB="0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</a:pPr>
                      <a:r>
                        <a:rPr lang="ru" sz="1200">
                          <a:latin typeface="Times New Roman"/>
                        </a:rPr>
                        <a:t>8-14</a:t>
                      </a:r>
                    </a:p>
                    <a:p>
                      <a:pPr indent="0" algn="ctr">
                        <a:lnSpc>
                          <a:spcPct val="120000"/>
                        </a:lnSpc>
                      </a:pPr>
                      <a:r>
                        <a:rPr lang="ru" sz="1200">
                          <a:latin typeface="Times New Roman"/>
                        </a:rPr>
                        <a:t>(не менее 2 б по геометрии)</a:t>
                      </a:r>
                    </a:p>
                  </a:txBody>
                  <a:tcPr marL="0" marR="0" marT="0" marB="0" anchor="b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latin typeface="Times New Roman"/>
                        </a:rPr>
                        <a:t>15-21</a:t>
                      </a:r>
                    </a:p>
                  </a:txBody>
                  <a:tcPr marL="0" marR="0" marT="0" marB="0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latin typeface="Times New Roman"/>
                        </a:rPr>
                        <a:t>22-32</a:t>
                      </a:r>
                    </a:p>
                  </a:txBody>
                  <a:tcPr marL="0" marR="0" marT="0" marB="0">
                    <a:solidFill>
                      <a:srgbClr val="E9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indent="0"/>
                      <a:r>
                        <a:rPr lang="ru" sz="1200">
                          <a:latin typeface="Times New Roman"/>
                        </a:rPr>
                        <a:t>Физика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latin typeface="Times New Roman"/>
                        </a:rPr>
                        <a:t>0-10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latin typeface="Times New Roman"/>
                        </a:rPr>
                        <a:t>11-21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latin typeface="Times New Roman"/>
                        </a:rPr>
                        <a:t>22-33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latin typeface="Times New Roman"/>
                        </a:rPr>
                        <a:t>34-43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indent="0">
                        <a:spcAft>
                          <a:spcPts val="210"/>
                        </a:spcAft>
                      </a:pPr>
                      <a:r>
                        <a:rPr lang="ru" sz="1200">
                          <a:latin typeface="Times New Roman"/>
                        </a:rPr>
                        <a:t>Химия</a:t>
                      </a:r>
                    </a:p>
                    <a:p>
                      <a:pPr indent="0"/>
                      <a:r>
                        <a:rPr lang="ru" sz="1200">
                          <a:latin typeface="Times New Roman"/>
                        </a:rPr>
                        <a:t>(без реального эксперимента)</a:t>
                      </a:r>
                    </a:p>
                  </a:txBody>
                  <a:tcPr marL="0" marR="0" marT="0" marB="0" anchor="b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latin typeface="Times New Roman"/>
                        </a:rPr>
                        <a:t>0-9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latin typeface="Times New Roman"/>
                        </a:rPr>
                        <a:t>10-20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latin typeface="Times New Roman"/>
                        </a:rPr>
                        <a:t>21-30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latin typeface="Times New Roman"/>
                        </a:rPr>
                        <a:t>31-40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indent="0"/>
                      <a:r>
                        <a:rPr lang="ru" sz="1200">
                          <a:latin typeface="Times New Roman"/>
                        </a:rPr>
                        <a:t>Биология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latin typeface="Times New Roman"/>
                        </a:rPr>
                        <a:t>0-12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latin typeface="Times New Roman"/>
                        </a:rPr>
                        <a:t>13-24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latin typeface="Times New Roman"/>
                        </a:rPr>
                        <a:t>25-35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latin typeface="Times New Roman"/>
                        </a:rPr>
                        <a:t>36-45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656">
                <a:tc>
                  <a:txBody>
                    <a:bodyPr/>
                    <a:lstStyle/>
                    <a:p>
                      <a:pPr indent="0"/>
                      <a:r>
                        <a:rPr lang="ru" sz="1200">
                          <a:latin typeface="Times New Roman"/>
                        </a:rPr>
                        <a:t>География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latin typeface="Times New Roman"/>
                        </a:rPr>
                        <a:t>0-11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latin typeface="Times New Roman"/>
                        </a:rPr>
                        <a:t>12-18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latin typeface="Times New Roman"/>
                        </a:rPr>
                        <a:t>19-25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latin typeface="Times New Roman"/>
                        </a:rPr>
                        <a:t>26-31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indent="0"/>
                      <a:r>
                        <a:rPr lang="ru" sz="1200">
                          <a:latin typeface="Times New Roman"/>
                        </a:rPr>
                        <a:t>Обществознание</a:t>
                      </a:r>
                    </a:p>
                  </a:txBody>
                  <a:tcPr marL="0" marR="0" marT="0" marB="0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latin typeface="Times New Roman"/>
                        </a:rPr>
                        <a:t>0-13</a:t>
                      </a:r>
                    </a:p>
                  </a:txBody>
                  <a:tcPr marL="0" marR="0" marT="0" marB="0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latin typeface="Times New Roman"/>
                        </a:rPr>
                        <a:t>14-22</a:t>
                      </a:r>
                    </a:p>
                  </a:txBody>
                  <a:tcPr marL="0" marR="0" marT="0" marB="0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latin typeface="Times New Roman"/>
                        </a:rPr>
                        <a:t>23-29</a:t>
                      </a:r>
                    </a:p>
                  </a:txBody>
                  <a:tcPr marL="0" marR="0" marT="0" marB="0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latin typeface="Times New Roman"/>
                        </a:rPr>
                        <a:t>30-35</a:t>
                      </a:r>
                    </a:p>
                  </a:txBody>
                  <a:tcPr marL="0" marR="0" marT="0" marB="0">
                    <a:solidFill>
                      <a:srgbClr val="E9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indent="0"/>
                      <a:r>
                        <a:rPr lang="ru" sz="1200">
                          <a:latin typeface="Times New Roman"/>
                        </a:rPr>
                        <a:t>История</a:t>
                      </a:r>
                    </a:p>
                  </a:txBody>
                  <a:tcPr marL="0" marR="0" marT="0" marB="0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latin typeface="Times New Roman"/>
                        </a:rPr>
                        <a:t>0-9</a:t>
                      </a:r>
                    </a:p>
                  </a:txBody>
                  <a:tcPr marL="0" marR="0" marT="0" marB="0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latin typeface="Times New Roman"/>
                        </a:rPr>
                        <a:t>10-19</a:t>
                      </a:r>
                    </a:p>
                  </a:txBody>
                  <a:tcPr marL="0" marR="0" marT="0" marB="0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latin typeface="Times New Roman"/>
                        </a:rPr>
                        <a:t>20-27</a:t>
                      </a:r>
                    </a:p>
                  </a:txBody>
                  <a:tcPr marL="0" marR="0" marT="0" marB="0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latin typeface="Times New Roman"/>
                        </a:rPr>
                        <a:t>28-34</a:t>
                      </a:r>
                    </a:p>
                  </a:txBody>
                  <a:tcPr marL="0" marR="0" marT="0" marB="0">
                    <a:solidFill>
                      <a:srgbClr val="E9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5656">
                <a:tc>
                  <a:txBody>
                    <a:bodyPr/>
                    <a:lstStyle/>
                    <a:p>
                      <a:pPr indent="0"/>
                      <a:r>
                        <a:rPr lang="ru" sz="1200">
                          <a:latin typeface="Times New Roman"/>
                        </a:rPr>
                        <a:t>Литература</a:t>
                      </a:r>
                    </a:p>
                  </a:txBody>
                  <a:tcPr marL="0" marR="0" marT="0" marB="0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latin typeface="Times New Roman"/>
                        </a:rPr>
                        <a:t>0-13</a:t>
                      </a:r>
                    </a:p>
                  </a:txBody>
                  <a:tcPr marL="0" marR="0" marT="0" marB="0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latin typeface="Times New Roman"/>
                        </a:rPr>
                        <a:t>14-22</a:t>
                      </a:r>
                    </a:p>
                  </a:txBody>
                  <a:tcPr marL="0" marR="0" marT="0" marB="0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latin typeface="Times New Roman"/>
                        </a:rPr>
                        <a:t>23-31</a:t>
                      </a:r>
                    </a:p>
                  </a:txBody>
                  <a:tcPr marL="0" marR="0" marT="0" marB="0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latin typeface="Times New Roman"/>
                        </a:rPr>
                        <a:t>32-39</a:t>
                      </a:r>
                    </a:p>
                  </a:txBody>
                  <a:tcPr marL="0" marR="0" marT="0" marB="0">
                    <a:solidFill>
                      <a:srgbClr val="E9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indent="0"/>
                      <a:r>
                        <a:rPr lang="ru" sz="1200">
                          <a:latin typeface="Times New Roman"/>
                        </a:rPr>
                        <a:t>Информатика и ИКТ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latin typeface="Times New Roman"/>
                        </a:rPr>
                        <a:t>0-4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latin typeface="Times New Roman"/>
                        </a:rPr>
                        <a:t>5-10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latin typeface="Times New Roman"/>
                        </a:rPr>
                        <a:t>11-16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latin typeface="Times New Roman"/>
                        </a:rPr>
                        <a:t>17-19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0144">
                <a:tc>
                  <a:txBody>
                    <a:bodyPr/>
                    <a:lstStyle/>
                    <a:p>
                      <a:pPr indent="0"/>
                      <a:r>
                        <a:rPr lang="ru" sz="1200">
                          <a:latin typeface="Times New Roman"/>
                        </a:rPr>
                        <a:t>Иностранные языки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latin typeface="Times New Roman"/>
                        </a:rPr>
                        <a:t>0-28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latin typeface="Times New Roman"/>
                        </a:rPr>
                        <a:t>29-45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latin typeface="Times New Roman"/>
                        </a:rPr>
                        <a:t>46-57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latin typeface="Times New Roman"/>
                        </a:rPr>
                        <a:t>58-68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48912" y="417576"/>
            <a:ext cx="3861816" cy="34442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3600" b="1">
                <a:solidFill>
                  <a:srgbClr val="0070C0"/>
                </a:solidFill>
                <a:latin typeface="Times New Roman"/>
              </a:rPr>
              <a:t>Итоговые отметки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71272" y="1176528"/>
            <a:ext cx="11597640" cy="24201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2404"/>
              </a:lnSpc>
            </a:pPr>
            <a:r>
              <a:rPr lang="ru" sz="2000">
                <a:latin typeface="Malgun Gothic"/>
              </a:rPr>
              <a:t>В соответствии с Приказом Министерства Просвещения Российской Федерации №546 от 05.10.2020 «Об утверждении Порядка заполнения, учета и выдачи аттестатов об основном и среднем общем образовании и их дубликатов» основанием для выдачи аттестата об основном общем образовании будут являться положительные результаты экзаменов по </a:t>
            </a:r>
            <a:r>
              <a:rPr lang="ru" sz="2000" u="sng">
                <a:latin typeface="Malgun Gothic"/>
              </a:rPr>
              <a:t>четырем учебным предметам</a:t>
            </a:r>
            <a:r>
              <a:rPr lang="ru" sz="2000">
                <a:latin typeface="Malgun Gothic"/>
              </a:rPr>
              <a:t> (русскому языку, математике и двум учебным предметам по выбору обучающегося).</a:t>
            </a:r>
          </a:p>
          <a:p>
            <a:pPr indent="0" algn="just">
              <a:lnSpc>
                <a:spcPts val="2404"/>
              </a:lnSpc>
            </a:pPr>
            <a:r>
              <a:rPr lang="ru" sz="2000">
                <a:latin typeface="Malgun Gothic"/>
              </a:rPr>
              <a:t>Экзаменационные отметки будут учитываться при выставлении итоговых отметок по </a:t>
            </a:r>
            <a:r>
              <a:rPr lang="ru" sz="2000" b="1">
                <a:latin typeface="Malgun Gothic"/>
              </a:rPr>
              <a:t>четырем обязательным учебным предметам</a:t>
            </a:r>
            <a:r>
              <a:rPr lang="ru" sz="2000">
                <a:latin typeface="Malgun Gothic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57272" y="4300728"/>
            <a:ext cx="7333488" cy="569976"/>
          </a:xfrm>
          <a:prstGeom prst="rect">
            <a:avLst/>
          </a:prstGeom>
          <a:solidFill>
            <a:srgbClr val="B9CDE5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18000"/>
              </a:lnSpc>
            </a:pPr>
            <a:r>
              <a:rPr lang="ru" sz="1800">
                <a:latin typeface="Arial"/>
              </a:rPr>
              <a:t>Отметка по математике выставляется в аттестат как среднее арифметическое годовых отметок по алгебре, геометрии и экзамену.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78864" y="5391912"/>
            <a:ext cx="8912352" cy="533400"/>
          </a:xfrm>
          <a:prstGeom prst="rect">
            <a:avLst/>
          </a:prstGeom>
          <a:solidFill>
            <a:srgbClr val="B9CDE5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160"/>
              </a:lnSpc>
            </a:pPr>
            <a:r>
              <a:rPr lang="ru" sz="1800">
                <a:latin typeface="Malgun Gothic"/>
              </a:rPr>
              <a:t>По остальным предметам в аттестат выставляются годовые оценки за последний год обучения по предмету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7528" y="509016"/>
            <a:ext cx="8830056" cy="42367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3600" b="1">
                <a:solidFill>
                  <a:srgbClr val="0070C0"/>
                </a:solidFill>
                <a:latin typeface="Times New Roman"/>
              </a:rPr>
              <a:t>Регистрация на участие в ГИА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57528" y="1127760"/>
            <a:ext cx="8830056" cy="36972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88000"/>
              </a:lnSpc>
              <a:spcAft>
                <a:spcPts val="2450"/>
              </a:spcAft>
            </a:pPr>
            <a:r>
              <a:rPr lang="ru" sz="2400">
                <a:latin typeface="Times New Roman"/>
              </a:rPr>
              <a:t>Заявление на участие в ГИА-9 подается </a:t>
            </a:r>
            <a:r>
              <a:rPr lang="ru" sz="2400" b="1">
                <a:latin typeface="Times New Roman"/>
              </a:rPr>
              <a:t>до 1 марта 2023 года включительно</a:t>
            </a:r>
          </a:p>
          <a:p>
            <a:pPr indent="0">
              <a:lnSpc>
                <a:spcPct val="89000"/>
              </a:lnSpc>
              <a:spcAft>
                <a:spcPts val="2450"/>
              </a:spcAft>
            </a:pPr>
            <a:r>
              <a:rPr lang="ru" sz="2400">
                <a:latin typeface="Times New Roman"/>
              </a:rPr>
              <a:t>Участники ГИА-9 и (или) их родители (законные представители ) имеют право внести изменения в уже существующее заявление </a:t>
            </a:r>
            <a:r>
              <a:rPr lang="ru" sz="2400" b="1">
                <a:latin typeface="Times New Roman"/>
              </a:rPr>
              <a:t>до 1 марта 2023 года включительно</a:t>
            </a:r>
          </a:p>
          <a:p>
            <a:pPr indent="0">
              <a:lnSpc>
                <a:spcPct val="89000"/>
              </a:lnSpc>
            </a:pPr>
            <a:r>
              <a:rPr lang="ru" sz="2400">
                <a:latin typeface="Times New Roman"/>
              </a:rPr>
              <a:t>После регистрации на участие в ГИА-9 заявитель не позднее чем за 2 недели до начала экзамена получает уведомление с указанием даты экзамена, адреса места проведения, кода регистрации необходимого для получения результатов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95728" y="469392"/>
            <a:ext cx="7470648" cy="43586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3600" b="1">
                <a:solidFill>
                  <a:srgbClr val="0070C0"/>
                </a:solidFill>
                <a:latin typeface="Times New Roman"/>
              </a:rPr>
              <a:t>Нормативные правовые документы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08908" y="1298448"/>
            <a:ext cx="8342099" cy="367533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88000"/>
              </a:lnSpc>
              <a:spcAft>
                <a:spcPts val="280"/>
              </a:spcAft>
            </a:pPr>
            <a:r>
              <a:rPr lang="en-US" sz="1800" i="1" dirty="0">
                <a:solidFill>
                  <a:srgbClr val="E46C0A"/>
                </a:solidFill>
                <a:latin typeface="Arial"/>
              </a:rPr>
              <a:t>J</a:t>
            </a:r>
            <a:r>
              <a:rPr lang="en-US" sz="2100" b="1" dirty="0">
                <a:solidFill>
                  <a:srgbClr val="E46C0A"/>
                </a:solidFill>
                <a:latin typeface="Times New Roman"/>
              </a:rPr>
              <a:t> </a:t>
            </a:r>
            <a:r>
              <a:rPr lang="ru" sz="2100" b="1" dirty="0">
                <a:latin typeface="Times New Roman"/>
              </a:rPr>
              <a:t>ФЕДЕРАЛЬНЫЕ ЗАКОНЫ</a:t>
            </a:r>
          </a:p>
          <a:p>
            <a:pPr indent="0">
              <a:lnSpc>
                <a:spcPct val="90000"/>
              </a:lnSpc>
              <a:spcAft>
                <a:spcPts val="280"/>
              </a:spcAft>
            </a:pPr>
            <a:r>
              <a:rPr lang="ru" sz="2000" dirty="0">
                <a:latin typeface="Times New Roman"/>
              </a:rPr>
              <a:t>Федеральный закон </a:t>
            </a:r>
            <a:r>
              <a:rPr lang="ru" sz="2000" u="sng" dirty="0">
                <a:latin typeface="Times New Roman"/>
              </a:rPr>
              <a:t>«Об образовании в РФ»</a:t>
            </a:r>
            <a:r>
              <a:rPr lang="ru" sz="2000" dirty="0">
                <a:latin typeface="Times New Roman"/>
              </a:rPr>
              <a:t> от 29 декабря 2012 года № 273 -ФЗ ( с изм. от 29.07.2017, от 02.12.2019)</a:t>
            </a:r>
          </a:p>
          <a:p>
            <a:pPr indent="0">
              <a:lnSpc>
                <a:spcPct val="88000"/>
              </a:lnSpc>
              <a:spcAft>
                <a:spcPts val="280"/>
              </a:spcAft>
            </a:pPr>
            <a:r>
              <a:rPr lang="en-US" sz="1800" i="1" dirty="0">
                <a:solidFill>
                  <a:srgbClr val="E46C0A"/>
                </a:solidFill>
                <a:latin typeface="Arial"/>
              </a:rPr>
              <a:t>J</a:t>
            </a:r>
            <a:r>
              <a:rPr lang="en-US" sz="2100" b="1" dirty="0">
                <a:solidFill>
                  <a:srgbClr val="E46C0A"/>
                </a:solidFill>
                <a:latin typeface="Times New Roman"/>
              </a:rPr>
              <a:t> </a:t>
            </a:r>
            <a:r>
              <a:rPr lang="ru" sz="2100" b="1" u="sng" dirty="0">
                <a:latin typeface="Times New Roman"/>
              </a:rPr>
              <a:t>ПРИКАЗЫ МИНПРОСВЕЩЕНИЯ и РОСОБРНАДЗОРА</a:t>
            </a:r>
          </a:p>
          <a:p>
            <a:pPr indent="0">
              <a:lnSpc>
                <a:spcPct val="88000"/>
              </a:lnSpc>
              <a:spcAft>
                <a:spcPts val="280"/>
              </a:spcAft>
            </a:pPr>
            <a:r>
              <a:rPr lang="ru" sz="2100" b="1" u="sng" dirty="0">
                <a:latin typeface="Times New Roman"/>
              </a:rPr>
              <a:t>РОССИИ</a:t>
            </a:r>
          </a:p>
          <a:p>
            <a:pPr indent="0">
              <a:lnSpc>
                <a:spcPct val="88000"/>
              </a:lnSpc>
              <a:spcAft>
                <a:spcPts val="280"/>
              </a:spcAft>
            </a:pPr>
            <a:r>
              <a:rPr lang="ru" sz="2100" u="sng" dirty="0">
                <a:latin typeface="Times New Roman"/>
              </a:rPr>
              <a:t>Приказ Министерства просвещения РФ и Федеральной службы по надзору в сфере образования и науки от 07.11.2018 г. № 189/1513</a:t>
            </a:r>
            <a:r>
              <a:rPr lang="ru" sz="2100" dirty="0">
                <a:latin typeface="Times New Roman"/>
              </a:rPr>
              <a:t> «Об утверждении Порядка проведения государственной итоговой аттестации по образовательным программам основного общего образования»</a:t>
            </a:r>
          </a:p>
          <a:p>
            <a:pPr indent="0">
              <a:lnSpc>
                <a:spcPct val="88000"/>
              </a:lnSpc>
              <a:spcAft>
                <a:spcPts val="280"/>
              </a:spcAft>
            </a:pPr>
            <a:r>
              <a:rPr lang="ru" sz="2100" dirty="0">
                <a:latin typeface="Times New Roman"/>
              </a:rPr>
              <a:t>Приказ Министерства просвещение РФ от 5 октября 2020 года № 546 </a:t>
            </a:r>
            <a:r>
              <a:rPr lang="ru" sz="2100" u="sng" dirty="0">
                <a:latin typeface="Times New Roman"/>
              </a:rPr>
              <a:t>«Об утверждении Порядка заполнения, учета и выдачи аттестатов об основном общем и среднем общем образовании и их дубликатов</a:t>
            </a:r>
            <a:r>
              <a:rPr lang="ru" sz="2100" u="sng" dirty="0" smtClean="0">
                <a:latin typeface="Times New Roman"/>
              </a:rPr>
              <a:t>»</a:t>
            </a:r>
            <a:endParaRPr lang="ru" sz="2100" u="sng" dirty="0"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9512" y="1078992"/>
            <a:ext cx="9756648" cy="421538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2080" y="2392680"/>
            <a:ext cx="5017008" cy="83210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676144" y="509016"/>
            <a:ext cx="6443472" cy="44196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3600" b="1">
                <a:solidFill>
                  <a:srgbClr val="0070C0"/>
                </a:solidFill>
                <a:latin typeface="Times New Roman"/>
              </a:rPr>
              <a:t>Регистрация на участие в ГИА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769608" y="3364992"/>
            <a:ext cx="2813304" cy="4297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05000"/>
              </a:lnSpc>
            </a:pPr>
            <a:r>
              <a:rPr lang="ru" sz="1000">
                <a:solidFill>
                  <a:srgbClr val="404040"/>
                </a:solidFill>
                <a:latin typeface="Arial"/>
              </a:rPr>
              <a:t>Запись на участие в ГИА (ЕГЭ, ОГЭ, ГВЭ), итоговом сочинении (изложении), итоговом собеседовании по русскому языку для 9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793992" y="3794760"/>
            <a:ext cx="478536" cy="13106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000">
                <a:solidFill>
                  <a:srgbClr val="404040"/>
                </a:solidFill>
                <a:latin typeface="Arial"/>
              </a:rPr>
              <a:t>классов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800088" y="1417320"/>
            <a:ext cx="4370832" cy="70713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1600" b="1">
                <a:latin typeface="Times New Roman"/>
              </a:rPr>
              <a:t>СРОК ПОДАЧИ ЗАЯВЛЕНИЙ</a:t>
            </a:r>
          </a:p>
          <a:p>
            <a:pPr indent="0"/>
            <a:r>
              <a:rPr lang="ru" sz="1600" b="1">
                <a:latin typeface="Times New Roman"/>
              </a:rPr>
              <a:t>НА УЧАСТИЕ В ГИА-9 (ОГЭ И/ИЛИ ГВЭ)</a:t>
            </a:r>
          </a:p>
          <a:p>
            <a:pPr indent="0">
              <a:lnSpc>
                <a:spcPct val="95000"/>
              </a:lnSpc>
            </a:pPr>
            <a:r>
              <a:rPr lang="ru" sz="1600" b="1">
                <a:solidFill>
                  <a:srgbClr val="AB141C"/>
                </a:solidFill>
                <a:latin typeface="Times New Roman"/>
              </a:rPr>
              <a:t>С 01.10.2022 ДО 15.10.2022 (ВКЛЮЧИТЕЛЬНО)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790944" y="2313432"/>
            <a:ext cx="3834384" cy="7040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12700"/>
            <a:r>
              <a:rPr lang="ru" sz="1600" b="1">
                <a:latin typeface="Times New Roman"/>
              </a:rPr>
              <a:t>ВНЕСЕНИЕ ИЗМЕНЕНИЙ В ЗАЯВЛЕНИЯ НА УЧАСТИЕ В ГИА-9 (ОГЭ И/ИЛИ ГВЭ) </a:t>
            </a:r>
            <a:r>
              <a:rPr lang="ru" sz="1600" b="1">
                <a:solidFill>
                  <a:srgbClr val="AB141C"/>
                </a:solidFill>
                <a:latin typeface="Times New Roman"/>
              </a:rPr>
              <a:t>ДО 01.03.2023 (ВКЛЮЧИТЕЛЬНО)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356360" y="5571744"/>
            <a:ext cx="6498336" cy="353568"/>
          </a:xfrm>
          <a:prstGeom prst="rect">
            <a:avLst/>
          </a:prstGeom>
          <a:solidFill>
            <a:srgbClr val="D84C4D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15000"/>
              </a:lnSpc>
              <a:spcBef>
                <a:spcPts val="420"/>
              </a:spcBef>
            </a:pPr>
            <a:r>
              <a:rPr lang="ru" sz="1100">
                <a:solidFill>
                  <a:srgbClr val="FFFFFF"/>
                </a:solidFill>
                <a:latin typeface="Arial"/>
              </a:rPr>
              <a:t>Обратите внимание! Для участия в итоговом собеседовании по русскому языку нужно подать отдельное заявление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9008" y="1219200"/>
            <a:ext cx="4294632" cy="487375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0320" y="1252728"/>
            <a:ext cx="4489704" cy="344728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9840" y="1566672"/>
            <a:ext cx="3310128" cy="316077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676144" y="509016"/>
            <a:ext cx="6443472" cy="44196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3600" b="1">
                <a:solidFill>
                  <a:srgbClr val="0070C0"/>
                </a:solidFill>
                <a:latin typeface="Times New Roman"/>
              </a:rPr>
              <a:t>Регистрация на участие в ГИА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647688" y="4956048"/>
            <a:ext cx="2596896" cy="304800"/>
          </a:xfrm>
          <a:prstGeom prst="rect">
            <a:avLst/>
          </a:prstGeom>
          <a:solidFill>
            <a:srgbClr val="2888D9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950">
                <a:solidFill>
                  <a:srgbClr val="D5EEF4"/>
                </a:solidFill>
                <a:latin typeface="Arial"/>
              </a:rPr>
              <a:t>НЕОБХОДИМО ВЫБРАТЬ ФИО РЕБЁНКА (УЧАСТНИКА) ИЗ ВЫПАДАЮЩЕГО СПИСКА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1432" y="1121664"/>
            <a:ext cx="9912096" cy="511454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718816" y="262128"/>
            <a:ext cx="6443472" cy="44196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3600" b="1">
                <a:solidFill>
                  <a:srgbClr val="0070C0"/>
                </a:solidFill>
                <a:latin typeface="Times New Roman"/>
              </a:rPr>
              <a:t>Регистрация на участие в ГИА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3264" y="1152144"/>
            <a:ext cx="1024128" cy="60655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39784" y="1158240"/>
            <a:ext cx="637032" cy="61264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0824" y="4568952"/>
            <a:ext cx="5303520" cy="146304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718816" y="262128"/>
            <a:ext cx="6443472" cy="44196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3600" b="1">
                <a:solidFill>
                  <a:srgbClr val="0070C0"/>
                </a:solidFill>
                <a:latin typeface="Times New Roman"/>
              </a:rPr>
              <a:t>Регистрация на участие в ГИА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029968" y="1094232"/>
          <a:ext cx="2834640" cy="1344168"/>
        </p:xfrm>
        <a:graphic>
          <a:graphicData uri="http://schemas.openxmlformats.org/drawingml/2006/table">
            <a:tbl>
              <a:tblPr/>
              <a:tblGrid>
                <a:gridCol w="1807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7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5928">
                <a:tc gridSpan="2">
                  <a:txBody>
                    <a:bodyPr/>
                    <a:lstStyle/>
                    <a:p>
                      <a:pPr indent="0"/>
                      <a:r>
                        <a:rPr lang="ru" sz="650" b="1">
                          <a:solidFill>
                            <a:srgbClr val="555455"/>
                          </a:solidFill>
                          <a:latin typeface="Arial"/>
                        </a:rPr>
                        <a:t>Добавленные предметы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272">
                <a:tc>
                  <a:txBody>
                    <a:bodyPr/>
                    <a:lstStyle/>
                    <a:p>
                      <a:pPr indent="127000"/>
                      <a:r>
                        <a:rPr lang="ru" sz="500" b="1">
                          <a:solidFill>
                            <a:srgbClr val="555455"/>
                          </a:solidFill>
                          <a:latin typeface="Arial"/>
                        </a:rPr>
                        <a:t>Русский язык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376">
                <a:tc>
                  <a:txBody>
                    <a:bodyPr/>
                    <a:lstStyle/>
                    <a:p>
                      <a:pPr indent="152400"/>
                      <a:r>
                        <a:rPr lang="ru" sz="400" b="1">
                          <a:solidFill>
                            <a:srgbClr val="A4A5A5"/>
                          </a:solidFill>
                          <a:latin typeface="Arial"/>
                        </a:rPr>
                        <a:t>- 0ь6ермге период     •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400" b="1">
                          <a:solidFill>
                            <a:srgbClr val="C8CBCC"/>
                          </a:solidFill>
                          <a:latin typeface="Arial"/>
                        </a:rPr>
                        <a:t>ЙЫ1МТЦ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272">
                <a:tc>
                  <a:txBody>
                    <a:bodyPr/>
                    <a:lstStyle/>
                    <a:p>
                      <a:pPr indent="127000"/>
                      <a:r>
                        <a:rPr lang="ru" sz="500" b="1">
                          <a:solidFill>
                            <a:srgbClr val="555455"/>
                          </a:solidFill>
                          <a:latin typeface="Arial"/>
                        </a:rPr>
                        <a:t>Математика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400" b="1">
                          <a:solidFill>
                            <a:srgbClr val="AFBFCF"/>
                          </a:solidFill>
                          <a:latin typeface="Arial"/>
                        </a:rPr>
                        <a:t>►1»*пнТь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indent="127000"/>
                      <a:r>
                        <a:rPr lang="ru" sz="400" b="1">
                          <a:solidFill>
                            <a:srgbClr val="A4A5A5"/>
                          </a:solidFill>
                          <a:latin typeface="Arial"/>
                        </a:rPr>
                        <a:t>• Выберите г*рм-ад сдачи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400" b="1">
                          <a:solidFill>
                            <a:srgbClr val="C8CBCC"/>
                          </a:solidFill>
                          <a:latin typeface="Arial"/>
                        </a:rPr>
                        <a:t>«ат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422136" y="1947672"/>
            <a:ext cx="768096" cy="1066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650" b="1">
                <a:solidFill>
                  <a:srgbClr val="555455"/>
                </a:solidFill>
                <a:latin typeface="Arial"/>
              </a:rPr>
              <a:t>Английский язык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425184" y="2221992"/>
            <a:ext cx="710184" cy="10972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400" b="1">
                <a:solidFill>
                  <a:srgbClr val="2BA064"/>
                </a:solidFill>
                <a:latin typeface="Arial"/>
              </a:rPr>
              <a:t>О </a:t>
            </a:r>
            <a:r>
              <a:rPr lang="ru" sz="400" b="1">
                <a:solidFill>
                  <a:srgbClr val="8C91A6"/>
                </a:solidFill>
                <a:latin typeface="Arial"/>
              </a:rPr>
              <a:t>Основной период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363968" y="1304544"/>
            <a:ext cx="1502664" cy="329184"/>
          </a:xfrm>
          <a:prstGeom prst="rect">
            <a:avLst/>
          </a:prstGeom>
          <a:solidFill>
            <a:srgbClr val="2688DC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18000"/>
              </a:lnSpc>
            </a:pPr>
            <a:r>
              <a:rPr lang="ru" sz="950">
                <a:solidFill>
                  <a:srgbClr val="D5EEF4"/>
                </a:solidFill>
                <a:latin typeface="Arial"/>
              </a:rPr>
              <a:t>В случае выбора</a:t>
            </a:r>
          </a:p>
          <a:p>
            <a:pPr indent="0">
              <a:lnSpc>
                <a:spcPct val="118000"/>
              </a:lnSpc>
            </a:pPr>
            <a:r>
              <a:rPr lang="ru" sz="1100">
                <a:solidFill>
                  <a:srgbClr val="D5EEF4"/>
                </a:solidFill>
                <a:latin typeface="Arial"/>
              </a:rPr>
              <a:t>досрочного периода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9113520" y="1962912"/>
            <a:ext cx="329184" cy="9144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550" b="1">
                <a:solidFill>
                  <a:srgbClr val="B6B6B6"/>
                </a:solidFill>
                <a:latin typeface="Arial"/>
              </a:rPr>
              <a:t>Изумить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9171432" y="2234184"/>
            <a:ext cx="182880" cy="853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400" b="1">
                <a:solidFill>
                  <a:srgbClr val="C8CBCC"/>
                </a:solidFill>
                <a:latin typeface="Arial"/>
              </a:rPr>
              <a:t>УдДПк-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154936" y="2596896"/>
            <a:ext cx="2746248" cy="11582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500" b="1">
                <a:solidFill>
                  <a:srgbClr val="555455"/>
                </a:solidFill>
                <a:latin typeface="Arial"/>
              </a:rPr>
              <a:t>Информатика и ИКТ                                      </a:t>
            </a:r>
            <a:r>
              <a:rPr lang="ru" sz="550" b="1">
                <a:solidFill>
                  <a:srgbClr val="AFBFCF"/>
                </a:solidFill>
                <a:latin typeface="Arial"/>
              </a:rPr>
              <a:t>И1мечмть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151888" y="2770632"/>
          <a:ext cx="2752344" cy="899160"/>
        </p:xfrm>
        <a:graphic>
          <a:graphicData uri="http://schemas.openxmlformats.org/drawingml/2006/table">
            <a:tbl>
              <a:tblPr/>
              <a:tblGrid>
                <a:gridCol w="1575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6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7848">
                <a:tc>
                  <a:txBody>
                    <a:bodyPr/>
                    <a:lstStyle/>
                    <a:p>
                      <a:pPr indent="0"/>
                      <a:r>
                        <a:rPr lang="en-US" sz="400" b="1" baseline="30000">
                          <a:solidFill>
                            <a:srgbClr val="A4A5A5"/>
                          </a:solidFill>
                          <a:latin typeface="Arial"/>
                        </a:rPr>
                        <a:t>L</a:t>
                      </a:r>
                      <a:r>
                        <a:rPr lang="en-US" sz="400" b="1">
                          <a:solidFill>
                            <a:srgbClr val="A4A5A5"/>
                          </a:solidFill>
                          <a:latin typeface="Arial"/>
                        </a:rPr>
                        <a:t> </a:t>
                      </a:r>
                      <a:r>
                        <a:rPr lang="ru" sz="400" b="1">
                          <a:solidFill>
                            <a:srgbClr val="A4A5A5"/>
                          </a:solidFill>
                          <a:latin typeface="Arial"/>
                        </a:rPr>
                        <a:t>Основной период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500" b="1">
                          <a:solidFill>
                            <a:srgbClr val="C8CBCC"/>
                          </a:solidFill>
                          <a:latin typeface="Arial"/>
                        </a:rPr>
                        <a:t>Шт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944">
                <a:tc>
                  <a:txBody>
                    <a:bodyPr/>
                    <a:lstStyle/>
                    <a:p>
                      <a:pPr indent="0"/>
                      <a:r>
                        <a:rPr lang="ru" sz="500" b="1">
                          <a:solidFill>
                            <a:srgbClr val="555455"/>
                          </a:solidFill>
                          <a:latin typeface="Arial"/>
                        </a:rPr>
                        <a:t>Английский язык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400" b="1">
                          <a:solidFill>
                            <a:srgbClr val="B6B6B6"/>
                          </a:solidFill>
                          <a:latin typeface="Arial"/>
                        </a:rPr>
                        <a:t>Итмигъ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368">
                <a:tc>
                  <a:txBody>
                    <a:bodyPr/>
                    <a:lstStyle/>
                    <a:p>
                      <a:pPr indent="0"/>
                      <a:r>
                        <a:rPr lang="ru" sz="400" b="1">
                          <a:solidFill>
                            <a:srgbClr val="A4A5A5"/>
                          </a:solidFill>
                          <a:latin typeface="Arial"/>
                        </a:rPr>
                        <a:t>ь </a:t>
                      </a:r>
                      <a:r>
                        <a:rPr lang="ru" sz="400" b="1" cap="small">
                          <a:solidFill>
                            <a:srgbClr val="A4A5A5"/>
                          </a:solidFill>
                          <a:latin typeface="Consolas"/>
                        </a:rPr>
                        <a:t>Основной</a:t>
                      </a:r>
                      <a:r>
                        <a:rPr lang="ru" sz="400" b="1">
                          <a:solidFill>
                            <a:srgbClr val="A4A5A5"/>
                          </a:solidFill>
                          <a:latin typeface="Arial"/>
                        </a:rPr>
                        <a:t> период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400" b="1">
                          <a:solidFill>
                            <a:srgbClr val="C8CBCC"/>
                          </a:solidFill>
                          <a:latin typeface="Arial"/>
                        </a:rPr>
                        <a:t>Увалить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6385560" y="2599944"/>
            <a:ext cx="3017520" cy="3535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65000"/>
              </a:lnSpc>
            </a:pPr>
            <a:r>
              <a:rPr lang="ru" sz="500" b="1">
                <a:solidFill>
                  <a:srgbClr val="7A7B7B"/>
                </a:solidFill>
                <a:latin typeface="Arial"/>
              </a:rPr>
              <a:t>Вам необходимо выбрать два обязательных учебных предмета (русский язык и математика) и два учебных предмета по выбору, посте чего вы сможете продолжить подачу заявления на участие в ГИА.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455664" y="3200400"/>
            <a:ext cx="743712" cy="112776"/>
          </a:xfrm>
          <a:prstGeom prst="rect">
            <a:avLst/>
          </a:prstGeom>
          <a:solidFill>
            <a:srgbClr val="2888DA"/>
          </a:solidFill>
        </p:spPr>
        <p:txBody>
          <a:bodyPr wrap="none" lIns="0" tIns="0" rIns="0" bIns="0">
            <a:noAutofit/>
          </a:bodyPr>
          <a:lstStyle/>
          <a:p>
            <a:pPr indent="0" algn="ctr">
              <a:spcBef>
                <a:spcPts val="490"/>
              </a:spcBef>
            </a:pPr>
            <a:r>
              <a:rPr lang="ru" sz="550" b="1">
                <a:solidFill>
                  <a:srgbClr val="AEE2F5"/>
                </a:solidFill>
                <a:latin typeface="Arial"/>
              </a:rPr>
              <a:t>Добавить предмет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670304" y="3779520"/>
            <a:ext cx="4041648" cy="22128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25000"/>
              </a:lnSpc>
              <a:spcAft>
                <a:spcPts val="910"/>
              </a:spcAft>
            </a:pPr>
            <a:r>
              <a:rPr lang="ru" sz="950" u="sng">
                <a:solidFill>
                  <a:srgbClr val="1F252C"/>
                </a:solidFill>
                <a:latin typeface="Arial"/>
              </a:rPr>
              <a:t>Для получения аттестата</a:t>
            </a:r>
            <a:r>
              <a:rPr lang="ru" sz="950">
                <a:solidFill>
                  <a:srgbClr val="1F252C"/>
                </a:solidFill>
                <a:latin typeface="Arial"/>
              </a:rPr>
              <a:t> необходимо выбрать*: ^участнику категории </a:t>
            </a:r>
            <a:r>
              <a:rPr lang="ru" sz="950">
                <a:solidFill>
                  <a:srgbClr val="2BA064"/>
                </a:solidFill>
                <a:latin typeface="Arial"/>
              </a:rPr>
              <a:t>«Выпускник 9 класса»: </a:t>
            </a:r>
            <a:r>
              <a:rPr lang="ru" sz="950">
                <a:solidFill>
                  <a:srgbClr val="1F252C"/>
                </a:solidFill>
                <a:latin typeface="Arial"/>
              </a:rPr>
              <a:t>два предмета по выбору, а также указать периоды сдачи экзаменов, в том числе и для сдачи русского языка и математики (сами предметы будут выбраны автоматически)</a:t>
            </a:r>
          </a:p>
          <a:p>
            <a:pPr indent="0" algn="just">
              <a:lnSpc>
                <a:spcPct val="125000"/>
              </a:lnSpc>
              <a:spcAft>
                <a:spcPts val="910"/>
              </a:spcAft>
            </a:pPr>
            <a:r>
              <a:rPr lang="en-US" sz="950">
                <a:solidFill>
                  <a:srgbClr val="1F252C"/>
                </a:solidFill>
                <a:latin typeface="Arial"/>
              </a:rPr>
              <a:t>v'</a:t>
            </a:r>
            <a:r>
              <a:rPr lang="ru" sz="950">
                <a:solidFill>
                  <a:srgbClr val="1F252C"/>
                </a:solidFill>
                <a:latin typeface="Arial"/>
              </a:rPr>
              <a:t>участнику категории </a:t>
            </a:r>
            <a:r>
              <a:rPr lang="ru" sz="950">
                <a:solidFill>
                  <a:srgbClr val="2BA064"/>
                </a:solidFill>
                <a:latin typeface="Arial"/>
              </a:rPr>
              <a:t>«Выпускник, не прошедший ГИА-9»: </a:t>
            </a:r>
            <a:r>
              <a:rPr lang="ru" sz="950">
                <a:solidFill>
                  <a:srgbClr val="1F252C"/>
                </a:solidFill>
                <a:latin typeface="Arial"/>
              </a:rPr>
              <a:t>те предметы, по которым ранее был получен неудовлетворительный результат, и указать периоды сдачи экзаменов (не </a:t>
            </a:r>
            <a:r>
              <a:rPr lang="ru" sz="950" i="1">
                <a:solidFill>
                  <a:srgbClr val="1F252C"/>
                </a:solidFill>
                <a:latin typeface="Arial"/>
              </a:rPr>
              <a:t>менее одного и не более четырёх)</a:t>
            </a:r>
          </a:p>
          <a:p>
            <a:pPr indent="0">
              <a:lnSpc>
                <a:spcPct val="108000"/>
              </a:lnSpc>
            </a:pPr>
            <a:r>
              <a:rPr lang="ru" sz="950" i="1">
                <a:solidFill>
                  <a:srgbClr val="1F252C"/>
                </a:solidFill>
                <a:latin typeface="Arial"/>
              </a:rPr>
              <a:t>’Участники с ОВЗ, дети-инвалиды и инвалиды по своему желанию могут сдать только 2 экзамена: русский язык и математика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303264" y="3569208"/>
            <a:ext cx="2889504" cy="4389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1260"/>
              </a:spcAft>
            </a:pPr>
            <a:r>
              <a:rPr lang="ru" sz="600" b="1">
                <a:solidFill>
                  <a:srgbClr val="555455"/>
                </a:solidFill>
                <a:latin typeface="Arial"/>
              </a:rPr>
              <a:t>Причина сдачи экзаменов в досрочный период (апрель-май)</a:t>
            </a:r>
          </a:p>
          <a:p>
            <a:pPr indent="88900"/>
            <a:r>
              <a:rPr lang="ru" sz="500" b="1">
                <a:solidFill>
                  <a:srgbClr val="B6B6B6"/>
                </a:solidFill>
                <a:latin typeface="Arial"/>
              </a:rPr>
              <a:t>Причина сдачи экзаменов в досрочный период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6480" y="1115568"/>
            <a:ext cx="3962400" cy="483108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4240" y="1978152"/>
            <a:ext cx="2919984" cy="195376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2552" y="941832"/>
            <a:ext cx="4556760" cy="136550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7664" y="4672584"/>
            <a:ext cx="1146048" cy="10058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35952" y="5382768"/>
            <a:ext cx="1100328" cy="6400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718816" y="262128"/>
            <a:ext cx="6443472" cy="44196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3600" b="1">
                <a:solidFill>
                  <a:srgbClr val="0070C0"/>
                </a:solidFill>
                <a:latin typeface="Times New Roman"/>
              </a:rPr>
              <a:t>Регистрация на участие в ГИА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127504" y="1027176"/>
            <a:ext cx="1027176" cy="5212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400"/>
              </a:lnSpc>
            </a:pPr>
            <a:r>
              <a:rPr lang="ru" sz="2000" b="1">
                <a:solidFill>
                  <a:srgbClr val="AB141C"/>
                </a:solidFill>
                <a:latin typeface="Malgun Gothic"/>
              </a:rPr>
              <a:t>ОЧЕНЬ ВАЖНО!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383280" y="1188720"/>
            <a:ext cx="2438400" cy="301752"/>
          </a:xfrm>
          <a:prstGeom prst="rect">
            <a:avLst/>
          </a:prstGeom>
          <a:solidFill>
            <a:srgbClr val="06AE53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08000"/>
              </a:lnSpc>
            </a:pPr>
            <a:r>
              <a:rPr lang="ru" sz="950">
                <a:solidFill>
                  <a:srgbClr val="C6F9DE"/>
                </a:solidFill>
                <a:latin typeface="Arial"/>
              </a:rPr>
              <a:t>Ознакомьтесь с Порядком проведения ГИА перед отправкой заявления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655064" y="4453128"/>
            <a:ext cx="2112264" cy="15026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08000"/>
              </a:lnSpc>
            </a:pPr>
            <a:r>
              <a:rPr lang="ru" sz="950" u="sng">
                <a:solidFill>
                  <a:srgbClr val="527AA3"/>
                </a:solidFill>
                <a:latin typeface="Arial"/>
              </a:rPr>
              <a:t>Приказ Министерства просвещения Российской Федерации и Федеральной службы по надзору в сфере образования </a:t>
            </a:r>
            <a:r>
              <a:rPr lang="ru" sz="850" u="sng" cap="small">
                <a:solidFill>
                  <a:srgbClr val="527AA3"/>
                </a:solidFill>
                <a:latin typeface="Arial"/>
              </a:rPr>
              <a:t>пняуки от </a:t>
            </a:r>
            <a:r>
              <a:rPr lang="ru" sz="950" u="sng">
                <a:solidFill>
                  <a:srgbClr val="527AA3"/>
                </a:solidFill>
                <a:latin typeface="Arial"/>
              </a:rPr>
              <a:t>7.11.2018 № 189/1513 «Об утверждении Порядка проведения государственной итоговой аттестации по образовательным программам основного общего образования»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101840" y="2350008"/>
            <a:ext cx="3867912" cy="1036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marL="2856552" indent="0">
              <a:lnSpc>
                <a:spcPct val="217000"/>
              </a:lnSpc>
            </a:pPr>
            <a:r>
              <a:rPr lang="ru" sz="800" b="1">
                <a:solidFill>
                  <a:srgbClr val="898786"/>
                </a:solidFill>
                <a:latin typeface="Arial"/>
              </a:rPr>
              <a:t>Мои данные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101840" y="2621280"/>
            <a:ext cx="3867912" cy="3444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2856552" indent="0">
              <a:lnSpc>
                <a:spcPct val="217000"/>
              </a:lnSpc>
            </a:pPr>
            <a:r>
              <a:rPr lang="ru" sz="800" b="1">
                <a:solidFill>
                  <a:srgbClr val="898786"/>
                </a:solidFill>
                <a:latin typeface="Arial"/>
              </a:rPr>
              <a:t>Мои платежи черновики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101840" y="3127248"/>
            <a:ext cx="3867912" cy="3627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82000"/>
              </a:lnSpc>
              <a:spcAft>
                <a:spcPts val="280"/>
              </a:spcAft>
            </a:pPr>
            <a:r>
              <a:rPr lang="ru" sz="950">
                <a:solidFill>
                  <a:srgbClr val="1F252C"/>
                </a:solidFill>
                <a:latin typeface="Arial"/>
              </a:rPr>
              <a:t>Заявки и уведомления                                 </a:t>
            </a:r>
            <a:r>
              <a:rPr lang="ru" sz="450" b="1">
                <a:solidFill>
                  <a:srgbClr val="94A2C7"/>
                </a:solidFill>
                <a:latin typeface="Arial"/>
              </a:rPr>
              <a:t>Получить новую услугу</a:t>
            </a:r>
          </a:p>
          <a:p>
            <a:pPr indent="0"/>
            <a:r>
              <a:rPr lang="ru" sz="450" b="1">
                <a:solidFill>
                  <a:srgbClr val="898786"/>
                </a:solidFill>
                <a:latin typeface="Arial"/>
              </a:rPr>
              <a:t>Все </a:t>
            </a:r>
            <a:r>
              <a:rPr lang="ru" sz="450" b="1">
                <a:solidFill>
                  <a:srgbClr val="B1353B"/>
                </a:solidFill>
                <a:latin typeface="Arial"/>
              </a:rPr>
              <a:t>О </a:t>
            </a:r>
            <a:r>
              <a:rPr lang="ru" sz="450" b="1">
                <a:solidFill>
                  <a:srgbClr val="898786"/>
                </a:solidFill>
                <a:latin typeface="Arial"/>
              </a:rPr>
              <a:t>Статусы по услугам </a:t>
            </a:r>
            <a:r>
              <a:rPr lang="ru" sz="450" b="1">
                <a:solidFill>
                  <a:srgbClr val="B1353B"/>
                </a:solidFill>
                <a:latin typeface="Arial"/>
              </a:rPr>
              <a:t>СЭ </a:t>
            </a:r>
            <a:r>
              <a:rPr lang="ru" sz="450" b="1">
                <a:solidFill>
                  <a:srgbClr val="898786"/>
                </a:solidFill>
                <a:latin typeface="Arial"/>
              </a:rPr>
              <a:t>Пглтежи </a:t>
            </a:r>
            <a:r>
              <a:rPr lang="ru" sz="450" b="1">
                <a:solidFill>
                  <a:srgbClr val="B1353B"/>
                </a:solidFill>
                <a:latin typeface="Arial"/>
              </a:rPr>
              <a:t>о </a:t>
            </a:r>
            <a:r>
              <a:rPr lang="ru" sz="450" b="1">
                <a:solidFill>
                  <a:srgbClr val="898786"/>
                </a:solidFill>
                <a:latin typeface="Arial"/>
              </a:rPr>
              <a:t>Жалобы и обращена Уведомления и подписки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226808" y="3755136"/>
            <a:ext cx="3617976" cy="3230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just">
              <a:spcAft>
                <a:spcPts val="910"/>
              </a:spcAft>
            </a:pPr>
            <a:r>
              <a:rPr lang="ru" sz="450" b="1">
                <a:solidFill>
                  <a:srgbClr val="A4A5A5"/>
                </a:solidFill>
                <a:latin typeface="Arial"/>
              </a:rPr>
              <a:t>Услуга </a:t>
            </a:r>
            <a:r>
              <a:rPr lang="en-US" sz="450" b="1">
                <a:solidFill>
                  <a:srgbClr val="A4A5A5"/>
                </a:solidFill>
                <a:latin typeface="Arial"/>
              </a:rPr>
              <a:t>v </a:t>
            </a:r>
            <a:r>
              <a:rPr lang="ru" sz="450" b="1">
                <a:solidFill>
                  <a:srgbClr val="A4A5A5"/>
                </a:solidFill>
                <a:latin typeface="Arial"/>
              </a:rPr>
              <a:t>С**гус* *               *■ Дж»а           </a:t>
            </a:r>
            <a:r>
              <a:rPr lang="en-US" sz="450" b="1">
                <a:solidFill>
                  <a:srgbClr val="A4A5A5"/>
                </a:solidFill>
                <a:latin typeface="Arial"/>
              </a:rPr>
              <a:t>v </a:t>
            </a:r>
            <a:r>
              <a:rPr lang="ru" sz="450" b="1">
                <a:solidFill>
                  <a:srgbClr val="A4A5A5"/>
                </a:solidFill>
                <a:latin typeface="Arial"/>
              </a:rPr>
              <a:t>мегоо^иткннкре</a:t>
            </a:r>
          </a:p>
          <a:p>
            <a:pPr indent="0" algn="just"/>
            <a:r>
              <a:rPr lang="ru" sz="450" b="1">
                <a:solidFill>
                  <a:srgbClr val="A4A5A5"/>
                </a:solidFill>
                <a:latin typeface="Arial"/>
              </a:rPr>
              <a:t>Накоеио 206 ретглататсе                                                                       </a:t>
            </a:r>
            <a:r>
              <a:rPr lang="ru" sz="450" b="1">
                <a:solidFill>
                  <a:srgbClr val="94A2C7"/>
                </a:solidFill>
                <a:latin typeface="Arial"/>
              </a:rPr>
              <a:t>Отметит» • я» прочитан».»е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196328" y="4404360"/>
            <a:ext cx="2203704" cy="6400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450" b="1">
                <a:solidFill>
                  <a:srgbClr val="7A7B7B"/>
                </a:solidFill>
                <a:latin typeface="Arial"/>
              </a:rPr>
              <a:t>Запись на участие в государе таенной итоговой аттестации (ОГЗ. ГВЭ)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223760" y="5007864"/>
            <a:ext cx="2627376" cy="5791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450" b="1">
                <a:solidFill>
                  <a:srgbClr val="7A7B7B"/>
                </a:solidFill>
                <a:latin typeface="Arial"/>
              </a:rPr>
              <a:t>Запись на участие ■ итоговом собеседовании по русскому языку для выпускников 9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223760" y="5065776"/>
            <a:ext cx="259080" cy="7924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450" b="1">
                <a:solidFill>
                  <a:srgbClr val="7A7B7B"/>
                </a:solidFill>
                <a:latin typeface="Arial"/>
              </a:rPr>
              <a:t>классов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223760" y="5145024"/>
            <a:ext cx="563880" cy="11887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450" b="1">
                <a:solidFill>
                  <a:srgbClr val="A4A5A5"/>
                </a:solidFill>
                <a:latin typeface="Arial"/>
              </a:rPr>
              <a:t>О»»! в регистрации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0268712" y="4386072"/>
            <a:ext cx="576072" cy="853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450" b="1">
                <a:solidFill>
                  <a:srgbClr val="B6B6B6"/>
                </a:solidFill>
                <a:latin typeface="Arial"/>
              </a:rPr>
              <a:t>13 «е«О 2022 а </a:t>
            </a:r>
            <a:r>
              <a:rPr lang="en-US" sz="450" b="1">
                <a:solidFill>
                  <a:srgbClr val="B6B6B6"/>
                </a:solidFill>
                <a:latin typeface="Arial"/>
              </a:rPr>
              <a:t>LT4S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0299192" y="4986528"/>
            <a:ext cx="542544" cy="7924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450" b="1" i="1">
                <a:solidFill>
                  <a:srgbClr val="B6B6B6"/>
                </a:solidFill>
                <a:latin typeface="Arial"/>
              </a:rPr>
              <a:t>17</a:t>
            </a:r>
            <a:r>
              <a:rPr lang="ru" sz="450" b="1">
                <a:solidFill>
                  <a:srgbClr val="B6B6B6"/>
                </a:solidFill>
                <a:latin typeface="Arial"/>
              </a:rPr>
              <a:t> вне 2022 В 0*30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787896" y="5699760"/>
            <a:ext cx="4053840" cy="347472"/>
          </a:xfrm>
          <a:prstGeom prst="rect">
            <a:avLst/>
          </a:prstGeom>
          <a:solidFill>
            <a:srgbClr val="D74B4D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06000"/>
              </a:lnSpc>
              <a:spcBef>
                <a:spcPts val="350"/>
              </a:spcBef>
            </a:pPr>
            <a:r>
              <a:rPr lang="ru" sz="1100">
                <a:solidFill>
                  <a:srgbClr val="FFFFFF"/>
                </a:solidFill>
                <a:latin typeface="Arial"/>
              </a:rPr>
              <a:t>Если заявление не отображается, то можно обратиться в техническую поддержку </a:t>
            </a:r>
            <a:r>
              <a:rPr lang="en-US" sz="1100">
                <a:solidFill>
                  <a:srgbClr val="FFFFFF"/>
                </a:solidFill>
                <a:latin typeface="Arial"/>
              </a:rPr>
              <a:t>mos.ru: </a:t>
            </a:r>
            <a:r>
              <a:rPr lang="ru" sz="1100" i="1">
                <a:solidFill>
                  <a:srgbClr val="FFFFFF"/>
                </a:solidFill>
                <a:latin typeface="Arial"/>
              </a:rPr>
              <a:t>+7</a:t>
            </a:r>
            <a:r>
              <a:rPr lang="ru" sz="1100">
                <a:solidFill>
                  <a:srgbClr val="FFFFFF"/>
                </a:solidFill>
                <a:latin typeface="Arial"/>
              </a:rPr>
              <a:t> (495) 539-55-55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6248" y="3529584"/>
            <a:ext cx="621792" cy="20116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7440" y="1444752"/>
            <a:ext cx="295656" cy="3048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2720" y="1475232"/>
            <a:ext cx="2212848" cy="115519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9632" y="2859024"/>
            <a:ext cx="2542032" cy="117043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72144" y="2807208"/>
            <a:ext cx="2410968" cy="125882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99632" y="4575048"/>
            <a:ext cx="2535936" cy="117043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772144" y="4194048"/>
            <a:ext cx="2410968" cy="187452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718816" y="262128"/>
            <a:ext cx="6443472" cy="44196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3600" b="1">
                <a:solidFill>
                  <a:srgbClr val="0070C0"/>
                </a:solidFill>
                <a:latin typeface="Times New Roman"/>
              </a:rPr>
              <a:t>Регистрация на участие в ГИА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825496" y="1304544"/>
            <a:ext cx="3017520" cy="22128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770"/>
              </a:spcAft>
            </a:pPr>
            <a:r>
              <a:rPr lang="ru" sz="600" b="1">
                <a:solidFill>
                  <a:srgbClr val="555455"/>
                </a:solidFill>
                <a:latin typeface="Arial"/>
              </a:rPr>
              <a:t>Сведения о необходимости условий/специальных условий</a:t>
            </a:r>
          </a:p>
          <a:p>
            <a:pPr indent="0">
              <a:lnSpc>
                <a:spcPct val="150000"/>
              </a:lnSpc>
              <a:spcAft>
                <a:spcPts val="560"/>
              </a:spcAft>
            </a:pPr>
            <a:r>
              <a:rPr lang="ru" sz="500" b="1">
                <a:solidFill>
                  <a:srgbClr val="898786"/>
                </a:solidFill>
                <a:latin typeface="Arial"/>
              </a:rPr>
              <a:t>Для участников с ограниченными возможностями здоровья, детей-инвалидов и инвалидов, а также тех, кто обучался по состоянию здоровья на дому, в образовательных организациях, в том числе санаторно-курортных, в которых проводятся необходимые лечебные, реабилитационные </a:t>
            </a:r>
            <a:r>
              <a:rPr lang="ru" sz="500" b="1">
                <a:solidFill>
                  <a:srgbClr val="7A7B7B"/>
                </a:solidFill>
                <a:latin typeface="Arial"/>
              </a:rPr>
              <a:t>и </a:t>
            </a:r>
            <a:r>
              <a:rPr lang="ru" sz="500" b="1">
                <a:solidFill>
                  <a:srgbClr val="898786"/>
                </a:solidFill>
                <a:latin typeface="Arial"/>
              </a:rPr>
              <a:t>оздоровительные мероприятия для нуждающихся в длительном лечении, предусмотрены специальные условия проведения ГИД. учитывающие состояние здоровья, особенности психофизического развития</a:t>
            </a:r>
          </a:p>
          <a:p>
            <a:pPr indent="0">
              <a:lnSpc>
                <a:spcPct val="150000"/>
              </a:lnSpc>
              <a:spcAft>
                <a:spcPts val="210"/>
              </a:spcAft>
            </a:pPr>
            <a:r>
              <a:rPr lang="ru" sz="500" b="1">
                <a:solidFill>
                  <a:srgbClr val="898786"/>
                </a:solidFill>
                <a:latin typeface="Arial"/>
              </a:rPr>
              <a:t>При предоставлении справки, подтверждающей факт установления инвалидности, обеспечивается создание следующих условий проведения экзамена:</a:t>
            </a:r>
          </a:p>
          <a:p>
            <a:pPr indent="0">
              <a:lnSpc>
                <a:spcPct val="150000"/>
              </a:lnSpc>
              <a:spcAft>
                <a:spcPts val="210"/>
              </a:spcAft>
            </a:pPr>
            <a:r>
              <a:rPr lang="ru" sz="500" b="1">
                <a:solidFill>
                  <a:srgbClr val="555455"/>
                </a:solidFill>
                <a:latin typeface="Arial"/>
              </a:rPr>
              <a:t>• </a:t>
            </a:r>
            <a:r>
              <a:rPr lang="ru" sz="500" b="1">
                <a:solidFill>
                  <a:srgbClr val="898786"/>
                </a:solidFill>
                <a:latin typeface="Arial"/>
              </a:rPr>
              <a:t>выбор формы </a:t>
            </a:r>
            <a:r>
              <a:rPr lang="ru" sz="500" b="1">
                <a:solidFill>
                  <a:srgbClr val="7A7B7B"/>
                </a:solidFill>
                <a:latin typeface="Arial"/>
              </a:rPr>
              <a:t>ГИА </a:t>
            </a:r>
            <a:r>
              <a:rPr lang="ru" sz="500" b="1">
                <a:solidFill>
                  <a:srgbClr val="898786"/>
                </a:solidFill>
                <a:latin typeface="Arial"/>
              </a:rPr>
              <a:t>- ОГЭ к/мли ГВЭ,</a:t>
            </a:r>
          </a:p>
          <a:p>
            <a:pPr marL="65600" indent="-101600">
              <a:lnSpc>
                <a:spcPct val="150000"/>
              </a:lnSpc>
              <a:spcAft>
                <a:spcPts val="770"/>
              </a:spcAft>
            </a:pPr>
            <a:r>
              <a:rPr lang="ru" sz="500" b="1">
                <a:solidFill>
                  <a:srgbClr val="555455"/>
                </a:solidFill>
                <a:latin typeface="Arial"/>
              </a:rPr>
              <a:t>• </a:t>
            </a:r>
            <a:r>
              <a:rPr lang="ru" sz="500" b="1">
                <a:solidFill>
                  <a:srgbClr val="898786"/>
                </a:solidFill>
                <a:latin typeface="Arial"/>
              </a:rPr>
              <a:t>увеличение продолжительности экзамена </a:t>
            </a:r>
            <a:r>
              <a:rPr lang="ru" sz="500" b="1">
                <a:solidFill>
                  <a:srgbClr val="7A7B7B"/>
                </a:solidFill>
                <a:latin typeface="Arial"/>
              </a:rPr>
              <a:t>на 1 </a:t>
            </a:r>
            <a:r>
              <a:rPr lang="ru" sz="500" b="1">
                <a:solidFill>
                  <a:srgbClr val="898786"/>
                </a:solidFill>
                <a:latin typeface="Arial"/>
              </a:rPr>
              <a:t>час 50 минут ОГЭ по иностранным языкам (раздел «Говорение)») </a:t>
            </a:r>
            <a:r>
              <a:rPr lang="ru" sz="500" b="1">
                <a:solidFill>
                  <a:srgbClr val="7A7B7B"/>
                </a:solidFill>
                <a:latin typeface="Arial"/>
              </a:rPr>
              <a:t>на </a:t>
            </a:r>
            <a:r>
              <a:rPr lang="ru" sz="500" b="1">
                <a:solidFill>
                  <a:srgbClr val="898786"/>
                </a:solidFill>
                <a:latin typeface="Arial"/>
              </a:rPr>
              <a:t>30 минут.</a:t>
            </a:r>
          </a:p>
          <a:p>
            <a:pPr indent="0">
              <a:lnSpc>
                <a:spcPct val="150000"/>
              </a:lnSpc>
              <a:spcAft>
                <a:spcPts val="420"/>
              </a:spcAft>
            </a:pPr>
            <a:r>
              <a:rPr lang="ru" sz="500" b="1">
                <a:solidFill>
                  <a:srgbClr val="898786"/>
                </a:solidFill>
                <a:latin typeface="Arial"/>
              </a:rPr>
              <a:t>Если вам необходимы специальные условия, то внесите информацию о заключении Центральной психолого-медико-педагогической комиссии города Москвы</a:t>
            </a:r>
          </a:p>
          <a:p>
            <a:pPr indent="0">
              <a:lnSpc>
                <a:spcPct val="150000"/>
              </a:lnSpc>
            </a:pPr>
            <a:r>
              <a:rPr lang="ru" sz="500" b="1">
                <a:solidFill>
                  <a:srgbClr val="555455"/>
                </a:solidFill>
                <a:latin typeface="Arial"/>
              </a:rPr>
              <a:t>Вам необходимы условия/специальные условия при проведении ГИА?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962656" y="3712464"/>
            <a:ext cx="341376" cy="19812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1900">
                <a:solidFill>
                  <a:srgbClr val="6B97BF"/>
                </a:solidFill>
                <a:latin typeface="Times New Roman"/>
              </a:rPr>
              <a:t>HCI </a:t>
            </a:r>
            <a:r>
              <a:rPr lang="ru" sz="1900">
                <a:solidFill>
                  <a:srgbClr val="6B97BF"/>
                </a:solidFill>
                <a:latin typeface="Times New Roman"/>
              </a:rPr>
              <a:t>I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854440" y="1770888"/>
            <a:ext cx="2249424" cy="527304"/>
          </a:xfrm>
          <a:prstGeom prst="rect">
            <a:avLst/>
          </a:prstGeom>
          <a:solidFill>
            <a:srgbClr val="032C49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11000"/>
              </a:lnSpc>
            </a:pPr>
            <a:r>
              <a:rPr lang="ru" sz="800" b="1">
                <a:solidFill>
                  <a:srgbClr val="D5EEF4"/>
                </a:solidFill>
                <a:latin typeface="Arial"/>
              </a:rPr>
              <a:t>Справка об установлении инвалидности, выданная федеральным государственным учреждением медикосоциальной экспертизы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368296" y="4075176"/>
            <a:ext cx="3051048" cy="46939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12700">
              <a:lnSpc>
                <a:spcPct val="113000"/>
              </a:lnSpc>
            </a:pPr>
            <a:r>
              <a:rPr lang="ru" sz="1000">
                <a:solidFill>
                  <a:srgbClr val="1F252C"/>
                </a:solidFill>
                <a:latin typeface="Arial"/>
              </a:rPr>
              <a:t>Отметьте «Да» если Вам необходимы условия/специальные условия при проведении экзаменов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365248" y="4898136"/>
            <a:ext cx="2676144" cy="48768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12700">
              <a:lnSpc>
                <a:spcPct val="111000"/>
              </a:lnSpc>
            </a:pPr>
            <a:r>
              <a:rPr lang="ru" sz="1000">
                <a:solidFill>
                  <a:srgbClr val="1F252C"/>
                </a:solidFill>
                <a:latin typeface="Arial"/>
              </a:rPr>
              <a:t>Внесите номер и дату выдачи документа, подтверждающего право на создание условий/специальных условий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484120" y="5693664"/>
            <a:ext cx="3142488" cy="329184"/>
          </a:xfrm>
          <a:prstGeom prst="rect">
            <a:avLst/>
          </a:prstGeom>
          <a:solidFill>
            <a:srgbClr val="D74B4D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11000"/>
              </a:lnSpc>
            </a:pPr>
            <a:r>
              <a:rPr lang="ru" sz="1000">
                <a:solidFill>
                  <a:srgbClr val="FFFFFF"/>
                </a:solidFill>
                <a:latin typeface="Arial"/>
              </a:rPr>
              <a:t>Указанные данные будут проверены на корректность в течение 14 календарных дней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520" y="1569720"/>
            <a:ext cx="1432560" cy="107289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9632" y="4105656"/>
            <a:ext cx="64008" cy="6400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7544" y="3974592"/>
            <a:ext cx="320040" cy="2286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79648" y="682752"/>
            <a:ext cx="5623560" cy="43586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3600" b="1">
                <a:solidFill>
                  <a:srgbClr val="0070C0"/>
                </a:solidFill>
                <a:latin typeface="Times New Roman"/>
              </a:rPr>
              <a:t>Информационные ресурсы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184904" y="1792224"/>
            <a:ext cx="4593336" cy="100584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114300"/>
            <a:r>
              <a:rPr lang="ru" sz="1400" b="1">
                <a:solidFill>
                  <a:srgbClr val="191919"/>
                </a:solidFill>
                <a:latin typeface="Times New Roman"/>
              </a:rPr>
              <a:t>ФЕДЕРАЛЬНАЯ СЛУЖБА</a:t>
            </a:r>
          </a:p>
          <a:p>
            <a:pPr indent="114300">
              <a:lnSpc>
                <a:spcPct val="93000"/>
              </a:lnSpc>
              <a:spcAft>
                <a:spcPts val="420"/>
              </a:spcAft>
            </a:pPr>
            <a:r>
              <a:rPr lang="ru" sz="1400" b="1">
                <a:solidFill>
                  <a:srgbClr val="191919"/>
                </a:solidFill>
                <a:latin typeface="Times New Roman"/>
              </a:rPr>
              <a:t>ПО НАДЗОРУ В СФЕРЕ ОБРАЗОВАНИЯ И НАУКИ</a:t>
            </a:r>
          </a:p>
          <a:p>
            <a:pPr indent="114300">
              <a:spcAft>
                <a:spcPts val="560"/>
              </a:spcAft>
            </a:pPr>
            <a:r>
              <a:rPr lang="ru" sz="1100" b="1">
                <a:solidFill>
                  <a:srgbClr val="A4A5A5"/>
                </a:solidFill>
                <a:latin typeface="Courier New"/>
              </a:rPr>
              <a:t>РОСОБРНАДЗОР</a:t>
            </a:r>
          </a:p>
          <a:p>
            <a:pPr indent="0" algn="ctr"/>
            <a:r>
              <a:rPr lang="en-US" sz="1800">
                <a:solidFill>
                  <a:srgbClr val="527AA3"/>
                </a:solidFill>
                <a:latin typeface="Arial"/>
              </a:rPr>
              <a:t>obmadzor.gov.ru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12264" y="3197352"/>
            <a:ext cx="475488" cy="59740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9400">
                <a:solidFill>
                  <a:srgbClr val="B1353B"/>
                </a:solidFill>
                <a:latin typeface="Arial"/>
              </a:rPr>
              <a:t>□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645664" y="3383280"/>
            <a:ext cx="914400" cy="1889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2400">
                <a:solidFill>
                  <a:srgbClr val="B1353B"/>
                </a:solidFill>
                <a:latin typeface="Times New Roman"/>
              </a:rPr>
              <a:t>mos.ru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252472" y="3977640"/>
            <a:ext cx="1216152" cy="14630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1800" b="1" u="sng">
                <a:solidFill>
                  <a:srgbClr val="2018D4"/>
                </a:solidFill>
                <a:latin typeface="Times New Roman"/>
              </a:rPr>
              <a:t>MAVw.mos.ru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626608" y="3413760"/>
            <a:ext cx="941832" cy="27127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r">
              <a:spcBef>
                <a:spcPts val="420"/>
              </a:spcBef>
            </a:pPr>
            <a:r>
              <a:rPr lang="ru" sz="2800" b="1">
                <a:latin typeface="Times New Roman"/>
              </a:rPr>
              <a:t>ФИПИ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485888" y="3264408"/>
            <a:ext cx="606552" cy="6187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just">
              <a:lnSpc>
                <a:spcPct val="132000"/>
              </a:lnSpc>
            </a:pPr>
            <a:r>
              <a:rPr lang="ru" sz="600" b="1">
                <a:solidFill>
                  <a:srgbClr val="527AA3"/>
                </a:solidFill>
                <a:latin typeface="Arial"/>
              </a:rPr>
              <a:t>О □□□□ □ □□□□ □□□□□ □ □□□о □□□ □ □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205216" y="3304032"/>
            <a:ext cx="1856232" cy="56083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2600">
                <a:solidFill>
                  <a:srgbClr val="1A6BCF"/>
                </a:solidFill>
                <a:latin typeface="Arial"/>
              </a:rPr>
              <a:t>РЦОИ</a:t>
            </a:r>
          </a:p>
          <a:p>
            <a:pPr indent="0">
              <a:lnSpc>
                <a:spcPct val="125000"/>
              </a:lnSpc>
            </a:pPr>
            <a:r>
              <a:rPr lang="ru" sz="600" b="1">
                <a:solidFill>
                  <a:srgbClr val="A4A5A5"/>
                </a:solidFill>
                <a:latin typeface="Arial"/>
              </a:rPr>
              <a:t>Регмоижльиый цемтр обработки информации городе Москвы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111496" y="3968496"/>
            <a:ext cx="1094232" cy="24688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1800">
                <a:solidFill>
                  <a:srgbClr val="455A7B"/>
                </a:solidFill>
                <a:latin typeface="Calibri"/>
                <a:hlinkClick r:id="rId5"/>
              </a:rPr>
              <a:t>https://f</a:t>
            </a:r>
            <a:r>
              <a:rPr lang="en-US" sz="1800">
                <a:solidFill>
                  <a:srgbClr val="455A7B"/>
                </a:solidFill>
                <a:latin typeface="Calibri"/>
              </a:rPr>
              <a:t> ipi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8284464" y="3977640"/>
            <a:ext cx="1246632" cy="19507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1800" b="1">
                <a:solidFill>
                  <a:srgbClr val="527AA3"/>
                </a:solidFill>
                <a:latin typeface="Times New Roman"/>
              </a:rPr>
              <a:t>rcoi.mcko.ru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736848" y="4767072"/>
            <a:ext cx="4267200" cy="11887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85000"/>
              </a:lnSpc>
              <a:spcAft>
                <a:spcPts val="1120"/>
              </a:spcAft>
            </a:pPr>
            <a:r>
              <a:rPr lang="ru" sz="2000" b="1" dirty="0">
                <a:solidFill>
                  <a:srgbClr val="527AA3"/>
                </a:solidFill>
                <a:latin typeface="Times New Roman"/>
              </a:rPr>
              <a:t>Информационно-консультационный центр РЦОП</a:t>
            </a:r>
          </a:p>
          <a:p>
            <a:pPr indent="0" algn="ctr"/>
            <a:r>
              <a:rPr lang="ru" sz="3200" b="1" dirty="0">
                <a:solidFill>
                  <a:srgbClr val="AB141C"/>
                </a:solidFill>
                <a:latin typeface="Times New Roman"/>
              </a:rPr>
              <a:t>8 (499) 653 - 94 - 50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3080" y="3261360"/>
            <a:ext cx="2145792" cy="14325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6128" y="3541776"/>
            <a:ext cx="3617976" cy="14020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1472" y="3761232"/>
            <a:ext cx="3715512" cy="13411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77568" y="3974592"/>
            <a:ext cx="3709416" cy="12801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86128" y="4370832"/>
            <a:ext cx="3755136" cy="14935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89320" y="3489960"/>
            <a:ext cx="3688080" cy="155752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60392" y="5288280"/>
            <a:ext cx="926592" cy="36271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901696" y="475488"/>
            <a:ext cx="6242304" cy="4846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4000" b="1">
                <a:solidFill>
                  <a:srgbClr val="0070C0"/>
                </a:solidFill>
                <a:latin typeface="Times New Roman"/>
              </a:rPr>
              <a:t>Информационные ресурсы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032760" y="1292352"/>
            <a:ext cx="4788408" cy="48463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140"/>
              </a:spcAft>
            </a:pPr>
            <a:r>
              <a:rPr lang="ru" sz="1900">
                <a:latin typeface="Arial"/>
              </a:rPr>
              <a:t>Открытый банк заданий ОГЭ</a:t>
            </a:r>
          </a:p>
          <a:p>
            <a:pPr indent="-1257300"/>
            <a:r>
              <a:rPr lang="ru" sz="450" b="1">
                <a:solidFill>
                  <a:srgbClr val="7A7B7B"/>
                </a:solidFill>
                <a:latin typeface="Arial"/>
              </a:rPr>
              <a:t>О явс • ЕГЭ • ОГЭ ♦ ГВЭ •               </a:t>
            </a:r>
            <a:r>
              <a:rPr lang="en-US" sz="450" b="1">
                <a:solidFill>
                  <a:srgbClr val="7A7B7B"/>
                </a:solidFill>
                <a:latin typeface="Arial"/>
              </a:rPr>
              <a:t>wn«rwo </a:t>
            </a:r>
            <a:r>
              <a:rPr lang="ru" sz="450" b="1">
                <a:solidFill>
                  <a:srgbClr val="7A7B7B"/>
                </a:solidFill>
                <a:latin typeface="Arial"/>
              </a:rPr>
              <a:t>♦ Жур</a:t>
            </a:r>
            <a:r>
              <a:rPr lang="ru" sz="400" b="1" strike="sngStrike">
                <a:solidFill>
                  <a:srgbClr val="7A7B7B"/>
                </a:solidFill>
                <a:latin typeface="Arial"/>
              </a:rPr>
              <a:t>и</a:t>
            </a:r>
            <a:r>
              <a:rPr lang="ru" sz="450" b="1">
                <a:solidFill>
                  <a:srgbClr val="7A7B7B"/>
                </a:solidFill>
                <a:latin typeface="Arial"/>
              </a:rPr>
              <a:t>в» &lt;ХЖ1И Уеяутя -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773936" y="2346960"/>
            <a:ext cx="1249680" cy="56083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12000"/>
              </a:lnSpc>
            </a:pPr>
            <a:r>
              <a:rPr lang="ru" sz="1100">
                <a:solidFill>
                  <a:srgbClr val="191919"/>
                </a:solidFill>
                <a:latin typeface="Arial"/>
              </a:rPr>
              <a:t>Демоверсии, спецификации, кодификаторы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977128" y="2157984"/>
            <a:ext cx="4108704" cy="96621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1330"/>
              </a:spcAft>
            </a:pPr>
            <a:r>
              <a:rPr lang="ru" sz="950">
                <a:solidFill>
                  <a:srgbClr val="404040"/>
                </a:solidFill>
                <a:latin typeface="Arial"/>
              </a:rPr>
              <a:t>этика Физика Химия Информатика и ИКТ Биология</a:t>
            </a:r>
          </a:p>
          <a:p>
            <a:pPr indent="0">
              <a:spcAft>
                <a:spcPts val="1330"/>
              </a:spcAft>
            </a:pPr>
            <a:r>
              <a:rPr lang="ru" sz="950">
                <a:solidFill>
                  <a:srgbClr val="404040"/>
                </a:solidFill>
                <a:latin typeface="Arial"/>
              </a:rPr>
              <a:t>Обществознание Литература Английский язык Немецкий язык</a:t>
            </a:r>
          </a:p>
          <a:p>
            <a:pPr indent="0"/>
            <a:r>
              <a:rPr lang="ru" sz="950">
                <a:solidFill>
                  <a:srgbClr val="404040"/>
                </a:solidFill>
                <a:latin typeface="Arial"/>
              </a:rPr>
              <a:t>панский язык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770888" y="4230624"/>
            <a:ext cx="204216" cy="853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450" b="1">
                <a:solidFill>
                  <a:srgbClr val="C8CBCC"/>
                </a:solidFill>
                <a:latin typeface="Arial"/>
              </a:rPr>
              <a:t>Д^Г»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850136" y="4797552"/>
            <a:ext cx="3727704" cy="35661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700"/>
              </a:spcAft>
            </a:pPr>
            <a:r>
              <a:rPr lang="ru" sz="600" b="1">
                <a:solidFill>
                  <a:srgbClr val="7A7B7B"/>
                </a:solidFill>
                <a:latin typeface="Arial"/>
              </a:rPr>
              <a:t>Русский язык Математика Физика Химия Информатика Биология История</a:t>
            </a:r>
          </a:p>
          <a:p>
            <a:pPr indent="0"/>
            <a:r>
              <a:rPr lang="ru" sz="600" b="1">
                <a:solidFill>
                  <a:srgbClr val="7A7B7B"/>
                </a:solidFill>
                <a:latin typeface="Arial"/>
              </a:rPr>
              <a:t>География Обществознание Литература Английский язик Немецкий язык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0888" y="1822704"/>
            <a:ext cx="8717280" cy="295046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657856" y="652272"/>
            <a:ext cx="6867144" cy="52425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4400" b="1">
                <a:solidFill>
                  <a:srgbClr val="0070C0"/>
                </a:solidFill>
                <a:latin typeface="Times New Roman"/>
              </a:rPr>
              <a:t>Информационные ресурсы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4600" y="1984248"/>
            <a:ext cx="7388352" cy="42367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4400" b="1">
                <a:latin typeface="Times New Roman"/>
              </a:rPr>
              <a:t>СПАСИБО ЗА ВНИМАНИЕ!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2224" y="280416"/>
            <a:ext cx="8430768" cy="42672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558800"/>
            <a:r>
              <a:rPr lang="ru" sz="3600" b="1">
                <a:solidFill>
                  <a:srgbClr val="0070C0"/>
                </a:solidFill>
                <a:latin typeface="Times New Roman"/>
              </a:rPr>
              <a:t>Порядок проведения ГИА в 2023 году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2224" y="871728"/>
            <a:ext cx="8430768" cy="48798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4000"/>
              </a:lnSpc>
              <a:spcAft>
                <a:spcPts val="420"/>
              </a:spcAft>
            </a:pPr>
            <a:r>
              <a:rPr lang="ru" sz="2800" b="1">
                <a:latin typeface="Times New Roman"/>
              </a:rPr>
              <a:t>ФОРМЫ</a:t>
            </a:r>
          </a:p>
          <a:p>
            <a:pPr marL="279976" indent="-177800">
              <a:lnSpc>
                <a:spcPct val="94000"/>
              </a:lnSpc>
              <a:spcAft>
                <a:spcPts val="420"/>
              </a:spcAft>
            </a:pPr>
            <a:r>
              <a:rPr lang="ru" sz="2600">
                <a:solidFill>
                  <a:srgbClr val="E46C0A"/>
                </a:solidFill>
                <a:latin typeface="Arial"/>
              </a:rPr>
              <a:t>•</a:t>
            </a:r>
            <a:r>
              <a:rPr lang="ru" sz="2800" b="1">
                <a:solidFill>
                  <a:srgbClr val="0070C0"/>
                </a:solidFill>
                <a:latin typeface="Times New Roman"/>
              </a:rPr>
              <a:t>ОГЭ </a:t>
            </a:r>
            <a:r>
              <a:rPr lang="ru" sz="2800">
                <a:latin typeface="Times New Roman"/>
              </a:rPr>
              <a:t>- основной государственный экзамен (КИМ, задания стандартизированной формы);</a:t>
            </a:r>
          </a:p>
          <a:p>
            <a:pPr marL="279976" indent="-177800">
              <a:lnSpc>
                <a:spcPct val="94000"/>
              </a:lnSpc>
              <a:spcAft>
                <a:spcPts val="420"/>
              </a:spcAft>
            </a:pPr>
            <a:r>
              <a:rPr lang="ru" sz="2600">
                <a:solidFill>
                  <a:srgbClr val="E46C0A"/>
                </a:solidFill>
                <a:latin typeface="Arial"/>
              </a:rPr>
              <a:t>• </a:t>
            </a:r>
            <a:r>
              <a:rPr lang="ru" sz="2800" b="1">
                <a:solidFill>
                  <a:srgbClr val="0070C0"/>
                </a:solidFill>
                <a:latin typeface="Times New Roman"/>
              </a:rPr>
              <a:t>ГВЭ</a:t>
            </a:r>
            <a:r>
              <a:rPr lang="ru" sz="2800">
                <a:latin typeface="Times New Roman"/>
              </a:rPr>
              <a:t>- государственный выпускной экзамен (письменная и/или устная форма: тексты, темы, задания, билеты) - </a:t>
            </a:r>
            <a:r>
              <a:rPr lang="ru" sz="2000" b="1">
                <a:solidFill>
                  <a:srgbClr val="0070C0"/>
                </a:solidFill>
                <a:latin typeface="Times New Roman"/>
              </a:rPr>
              <a:t>предусмотрена для учащихся с ОВЗ, инвалидов, детей-инвалидов</a:t>
            </a:r>
          </a:p>
          <a:p>
            <a:pPr indent="0">
              <a:lnSpc>
                <a:spcPct val="94000"/>
              </a:lnSpc>
              <a:spcAft>
                <a:spcPts val="420"/>
              </a:spcAft>
            </a:pPr>
            <a:r>
              <a:rPr lang="ru" sz="2800" b="1">
                <a:latin typeface="Times New Roman"/>
              </a:rPr>
              <a:t>ПРЕДМЕТЫ</a:t>
            </a:r>
          </a:p>
          <a:p>
            <a:pPr indent="0">
              <a:lnSpc>
                <a:spcPct val="94000"/>
              </a:lnSpc>
              <a:spcAft>
                <a:spcPts val="420"/>
              </a:spcAft>
            </a:pPr>
            <a:r>
              <a:rPr lang="ru" sz="2400" b="1" u="sng">
                <a:latin typeface="Times New Roman"/>
              </a:rPr>
              <a:t>Обязательные предметы</a:t>
            </a:r>
            <a:r>
              <a:rPr lang="ru" sz="2400" b="1">
                <a:latin typeface="Times New Roman"/>
              </a:rPr>
              <a:t>: </a:t>
            </a:r>
            <a:r>
              <a:rPr lang="ru" sz="2800" b="1">
                <a:solidFill>
                  <a:srgbClr val="0070C0"/>
                </a:solidFill>
                <a:latin typeface="Times New Roman"/>
              </a:rPr>
              <a:t>русский язык, математика</a:t>
            </a:r>
          </a:p>
          <a:p>
            <a:pPr indent="0">
              <a:lnSpc>
                <a:spcPct val="94000"/>
              </a:lnSpc>
            </a:pPr>
            <a:r>
              <a:rPr lang="ru" sz="2400" b="1" u="sng">
                <a:latin typeface="Times New Roman"/>
              </a:rPr>
              <a:t>Предметы по выбору (два предмета*)</a:t>
            </a:r>
            <a:r>
              <a:rPr lang="ru" sz="2400" b="1">
                <a:latin typeface="Times New Roman"/>
              </a:rPr>
              <a:t>: </a:t>
            </a:r>
            <a:r>
              <a:rPr lang="ru" sz="2800">
                <a:latin typeface="Times New Roman"/>
              </a:rPr>
              <a:t>литература, физика, химия, биология, география, история, обществознание, иностранные языки, информатика и ИКТ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86128" y="6111240"/>
            <a:ext cx="7821168" cy="49072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4000"/>
              </a:lnSpc>
            </a:pPr>
            <a:r>
              <a:rPr lang="ru" sz="1800">
                <a:latin typeface="Times New Roman"/>
              </a:rPr>
              <a:t>* </a:t>
            </a:r>
            <a:r>
              <a:rPr lang="ru" sz="1800" b="1">
                <a:solidFill>
                  <a:srgbClr val="558ED5"/>
                </a:solidFill>
                <a:latin typeface="Times New Roman"/>
              </a:rPr>
              <a:t>для учащихся с ОВЗ, инвалидов, детей-инвалидов количество сдаваемых предметов по их желанию может быть сокращено до двух обязательных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5920" y="908304"/>
            <a:ext cx="8918448" cy="373684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270760" y="173736"/>
            <a:ext cx="7802880" cy="44196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3600" b="1">
                <a:solidFill>
                  <a:srgbClr val="0070C0"/>
                </a:solidFill>
                <a:latin typeface="Times New Roman"/>
              </a:rPr>
              <a:t>Порядок проведения ГИА в 2023 году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623048" y="1155192"/>
            <a:ext cx="2526792" cy="2926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1300" b="1">
                <a:solidFill>
                  <a:srgbClr val="1B6D84"/>
                </a:solidFill>
                <a:latin typeface="Arial"/>
              </a:rPr>
              <a:t>'ЙТИАЭ </a:t>
            </a:r>
            <a:r>
              <a:rPr lang="ru" sz="900" b="1">
                <a:solidFill>
                  <a:srgbClr val="1B6D84"/>
                </a:solidFill>
                <a:latin typeface="Arial"/>
              </a:rPr>
              <a:t>СОБЕСЕДОВАНИЕ</a:t>
            </a:r>
          </a:p>
          <a:p>
            <a:pPr indent="0" algn="r">
              <a:lnSpc>
                <a:spcPct val="90000"/>
              </a:lnSpc>
            </a:pPr>
            <a:r>
              <a:rPr lang="ru" sz="900" b="1">
                <a:solidFill>
                  <a:srgbClr val="1B6D84"/>
                </a:solidFill>
                <a:latin typeface="Arial"/>
              </a:rPr>
              <a:t>ПО РУССКОМУ ЯЗЫКУ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424672" y="1475232"/>
            <a:ext cx="694944" cy="1066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550" b="1">
                <a:solidFill>
                  <a:srgbClr val="404040"/>
                </a:solidFill>
                <a:latin typeface="Arial"/>
                <a:hlinkClick r:id="rId3"/>
              </a:rPr>
              <a:t>www.gaa.odu.ru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403080" y="2542032"/>
            <a:ext cx="170688" cy="24993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1600">
                <a:solidFill>
                  <a:srgbClr val="D71D2D"/>
                </a:solidFill>
                <a:latin typeface="Arial"/>
              </a:rPr>
              <a:t>а</a:t>
            </a:r>
          </a:p>
          <a:p>
            <a:pPr indent="0"/>
            <a:r>
              <a:rPr lang="ru" sz="550" b="1">
                <a:solidFill>
                  <a:srgbClr val="A4A5A5"/>
                </a:solidFill>
                <a:latin typeface="Arial"/>
              </a:rPr>
              <a:t>Д»л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577328" y="3121152"/>
            <a:ext cx="908304" cy="1127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600" b="1">
                <a:solidFill>
                  <a:srgbClr val="527AA3"/>
                </a:solidFill>
                <a:latin typeface="Arial"/>
              </a:rPr>
              <a:t>Продолжительность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369808" y="4261104"/>
            <a:ext cx="1773936" cy="12192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900" b="1">
                <a:solidFill>
                  <a:srgbClr val="1B6D84"/>
                </a:solidFill>
                <a:latin typeface="Arial"/>
              </a:rPr>
              <a:t>У ВАС ВСЕ ПОЛУЧИТСЯ!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412224" y="3505200"/>
            <a:ext cx="627888" cy="2103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140"/>
              </a:spcAft>
            </a:pPr>
            <a:r>
              <a:rPr lang="ru" sz="600" b="1">
                <a:solidFill>
                  <a:srgbClr val="527AA3"/>
                </a:solidFill>
                <a:latin typeface="Arial"/>
              </a:rPr>
              <a:t>ПеросдАча</a:t>
            </a:r>
          </a:p>
          <a:p>
            <a:pPr indent="0"/>
            <a:r>
              <a:rPr lang="ru" sz="400" b="1">
                <a:solidFill>
                  <a:srgbClr val="A4A5A5"/>
                </a:solidFill>
                <a:latin typeface="Arial"/>
              </a:rPr>
              <a:t>| ГГ.ЦМЯ Р4ДОЧ4»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574280" y="2618232"/>
            <a:ext cx="624840" cy="32004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4000"/>
              </a:lnSpc>
            </a:pPr>
            <a:r>
              <a:rPr lang="ru" sz="550" b="1">
                <a:solidFill>
                  <a:srgbClr val="A4A5A5"/>
                </a:solidFill>
                <a:latin typeface="Arial"/>
              </a:rPr>
              <a:t>Перестелете с применением долопннтепьмоА ммформлцим: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9412224" y="3124200"/>
            <a:ext cx="536448" cy="10972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600" b="1">
                <a:solidFill>
                  <a:srgbClr val="527AA3"/>
                </a:solidFill>
                <a:latin typeface="Arial"/>
              </a:rPr>
              <a:t>Прело дм тел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850136" y="1054608"/>
            <a:ext cx="1850136" cy="21336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 b="1">
                <a:solidFill>
                  <a:srgbClr val="043D5C"/>
                </a:solidFill>
                <a:latin typeface="Arial"/>
              </a:rPr>
              <a:t>Условие допуска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932432" y="1453896"/>
            <a:ext cx="371856" cy="14325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100" b="1">
                <a:solidFill>
                  <a:srgbClr val="3B2524"/>
                </a:solidFill>
                <a:latin typeface="Arial"/>
              </a:rPr>
              <a:t>9 кл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450336" y="1453896"/>
            <a:ext cx="399288" cy="14630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100" b="1">
                <a:solidFill>
                  <a:srgbClr val="3B2524"/>
                </a:solidFill>
                <a:latin typeface="Arial"/>
              </a:rPr>
              <a:t>11 кл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810512" y="1780032"/>
            <a:ext cx="1328928" cy="9022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07000"/>
              </a:lnSpc>
            </a:pPr>
            <a:r>
              <a:rPr lang="ru" sz="950">
                <a:solidFill>
                  <a:srgbClr val="1B6D84"/>
                </a:solidFill>
                <a:latin typeface="Arial"/>
              </a:rPr>
              <a:t>Успешное прохождение собеседования по русскому языку Оценивается по системе «зачет/незачет».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371088" y="1786128"/>
            <a:ext cx="1292352" cy="8839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06000"/>
              </a:lnSpc>
            </a:pPr>
            <a:r>
              <a:rPr lang="ru" sz="950">
                <a:solidFill>
                  <a:srgbClr val="1B6D84"/>
                </a:solidFill>
                <a:latin typeface="Arial"/>
              </a:rPr>
              <a:t>Успешное написание итогового сочинения (изложения). Оценивается по системе «зачет/незачет».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161032" y="2935224"/>
            <a:ext cx="2139696" cy="15544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800">
                <a:solidFill>
                  <a:srgbClr val="898786"/>
                </a:solidFill>
                <a:latin typeface="Arial"/>
              </a:rPr>
              <a:t>Преет кет» </a:t>
            </a:r>
            <a:r>
              <a:rPr lang="en-US" sz="800">
                <a:solidFill>
                  <a:srgbClr val="898786"/>
                </a:solidFill>
                <a:latin typeface="Arial"/>
              </a:rPr>
              <a:t>i     </a:t>
            </a:r>
            <a:r>
              <a:rPr lang="en-US" sz="800" i="1">
                <a:solidFill>
                  <a:srgbClr val="898786"/>
                </a:solidFill>
                <a:latin typeface="Arial"/>
              </a:rPr>
              <a:t>men </a:t>
            </a:r>
            <a:r>
              <a:rPr lang="ru" sz="800" i="1">
                <a:solidFill>
                  <a:srgbClr val="898786"/>
                </a:solidFill>
                <a:latin typeface="Arial"/>
              </a:rPr>
              <a:t>жпе»»*&gt;</a:t>
            </a:r>
            <a:r>
              <a:rPr lang="ru" sz="800">
                <a:solidFill>
                  <a:srgbClr val="898786"/>
                </a:solidFill>
                <a:latin typeface="Arial"/>
              </a:rPr>
              <a:t> ч к» </a:t>
            </a:r>
            <a:r>
              <a:rPr lang="en-US" sz="800">
                <a:solidFill>
                  <a:srgbClr val="898786"/>
                </a:solidFill>
                <a:latin typeface="Arial"/>
              </a:rPr>
              <a:t>nw?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650480" y="1783080"/>
            <a:ext cx="740664" cy="173736"/>
          </a:xfrm>
          <a:prstGeom prst="rect">
            <a:avLst/>
          </a:prstGeom>
          <a:solidFill>
            <a:srgbClr val="EB1927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05000"/>
              </a:lnSpc>
            </a:pPr>
            <a:r>
              <a:rPr lang="ru" sz="500" b="1">
                <a:solidFill>
                  <a:srgbClr val="F3B1AC"/>
                </a:solidFill>
                <a:latin typeface="Arial"/>
              </a:rPr>
              <a:t>ВКЛЮЧАЕТ ЧЕТЫРЕ ЗАДАНИЯ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517392" y="4773168"/>
            <a:ext cx="5382768" cy="9022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350"/>
              </a:spcAft>
            </a:pPr>
            <a:r>
              <a:rPr lang="en-US" sz="1800">
                <a:latin typeface="Times New Roman"/>
              </a:rPr>
              <a:t>8 </a:t>
            </a:r>
            <a:r>
              <a:rPr lang="ru" sz="1800">
                <a:latin typeface="Times New Roman"/>
              </a:rPr>
              <a:t>февраля 2023 года - основной срок проведения</a:t>
            </a:r>
          </a:p>
          <a:p>
            <a:pPr indent="0" algn="ctr">
              <a:spcAft>
                <a:spcPts val="350"/>
              </a:spcAft>
            </a:pPr>
            <a:r>
              <a:rPr lang="ru" sz="1800">
                <a:latin typeface="Times New Roman"/>
              </a:rPr>
              <a:t>15 марта 2023 года - дополнительный срок проведения</a:t>
            </a:r>
          </a:p>
          <a:p>
            <a:pPr indent="0" algn="ctr"/>
            <a:r>
              <a:rPr lang="ru" sz="1800">
                <a:latin typeface="Times New Roman"/>
              </a:rPr>
              <a:t>15 мая 2023 года - дополнительный срок проведения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572512" y="6132576"/>
            <a:ext cx="6702552" cy="24384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800">
                <a:latin typeface="Times New Roman"/>
              </a:rPr>
              <a:t>Итоговое собеседование как условие допуска к ГИА -9 - </a:t>
            </a:r>
            <a:r>
              <a:rPr lang="ru" sz="1800" b="1">
                <a:latin typeface="Times New Roman"/>
              </a:rPr>
              <a:t>бессрочное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92096" y="341376"/>
            <a:ext cx="7327392" cy="44196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520700" algn="just"/>
            <a:r>
              <a:rPr lang="ru" sz="3600" b="1">
                <a:solidFill>
                  <a:srgbClr val="0070C0"/>
                </a:solidFill>
                <a:latin typeface="Times New Roman"/>
              </a:rPr>
              <a:t>Итоговое собеседование в 2023 году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39112" y="871728"/>
            <a:ext cx="4050792" cy="526389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18000"/>
              </a:lnSpc>
              <a:spcAft>
                <a:spcPts val="770"/>
              </a:spcAft>
            </a:pPr>
            <a:r>
              <a:rPr lang="ru" sz="1000" b="1">
                <a:solidFill>
                  <a:srgbClr val="1F252C"/>
                </a:solidFill>
                <a:latin typeface="Times New Roman"/>
              </a:rPr>
              <a:t>Демонстрационный вариант контрольных измерительных материалов итогового собеседования по РУССКОМУ ЯЗЫКУ в 2023 году</a:t>
            </a:r>
          </a:p>
          <a:p>
            <a:pPr indent="0" algn="ctr">
              <a:lnSpc>
                <a:spcPct val="118000"/>
              </a:lnSpc>
              <a:spcAft>
                <a:spcPts val="770"/>
              </a:spcAft>
            </a:pPr>
            <a:r>
              <a:rPr lang="ru" sz="1000" b="1">
                <a:solidFill>
                  <a:srgbClr val="1F252C"/>
                </a:solidFill>
                <a:latin typeface="Times New Roman"/>
              </a:rPr>
              <a:t>Инструкция по выполнению задании</a:t>
            </a:r>
          </a:p>
          <a:p>
            <a:pPr indent="317500" algn="just">
              <a:lnSpc>
                <a:spcPct val="118000"/>
              </a:lnSpc>
            </a:pPr>
            <a:r>
              <a:rPr lang="ru" sz="900">
                <a:solidFill>
                  <a:srgbClr val="555455"/>
                </a:solidFill>
                <a:latin typeface="Times New Roman"/>
              </a:rPr>
              <a:t>Итоговое собеседование по русскому языку состоит из двух частей, включающих четыре задания.</a:t>
            </a:r>
          </a:p>
          <a:p>
            <a:pPr indent="317500" algn="just">
              <a:lnSpc>
                <a:spcPct val="118000"/>
              </a:lnSpc>
            </a:pPr>
            <a:r>
              <a:rPr lang="ru" sz="900">
                <a:solidFill>
                  <a:srgbClr val="555455"/>
                </a:solidFill>
                <a:latin typeface="Times New Roman"/>
              </a:rPr>
              <a:t>Часть 1 состоит из двух заданий.</a:t>
            </a:r>
          </a:p>
          <a:p>
            <a:pPr indent="317500" algn="just">
              <a:lnSpc>
                <a:spcPct val="118000"/>
              </a:lnSpc>
            </a:pPr>
            <a:r>
              <a:rPr lang="ru" sz="900">
                <a:solidFill>
                  <a:srgbClr val="555455"/>
                </a:solidFill>
                <a:latin typeface="Times New Roman"/>
              </a:rPr>
              <a:t>Задания 1 и 2 выполняются с использованием одного текста.</a:t>
            </a:r>
          </a:p>
          <a:p>
            <a:pPr indent="317500" algn="just">
              <a:lnSpc>
                <a:spcPct val="118000"/>
              </a:lnSpc>
            </a:pPr>
            <a:r>
              <a:rPr lang="ru" sz="900">
                <a:solidFill>
                  <a:srgbClr val="1F252C"/>
                </a:solidFill>
                <a:latin typeface="Times New Roman"/>
              </a:rPr>
              <a:t>Задание I - </a:t>
            </a:r>
            <a:r>
              <a:rPr lang="ru" sz="900">
                <a:solidFill>
                  <a:srgbClr val="555455"/>
                </a:solidFill>
                <a:latin typeface="Times New Roman"/>
              </a:rPr>
              <a:t>чтение вслух небольшого текста. Время на подготовку </a:t>
            </a:r>
            <a:r>
              <a:rPr lang="ru" sz="900">
                <a:solidFill>
                  <a:srgbClr val="1F252C"/>
                </a:solidFill>
                <a:latin typeface="Times New Roman"/>
              </a:rPr>
              <a:t>-</a:t>
            </a:r>
            <a:r>
              <a:rPr lang="ru" sz="900">
                <a:solidFill>
                  <a:srgbClr val="555455"/>
                </a:solidFill>
                <a:latin typeface="Times New Roman"/>
              </a:rPr>
              <a:t>до 2 минут.</a:t>
            </a:r>
          </a:p>
          <a:p>
            <a:pPr indent="317500" algn="just">
              <a:lnSpc>
                <a:spcPct val="118000"/>
              </a:lnSpc>
            </a:pPr>
            <a:r>
              <a:rPr lang="ru" sz="900">
                <a:solidFill>
                  <a:srgbClr val="1F252C"/>
                </a:solidFill>
                <a:latin typeface="Times New Roman"/>
              </a:rPr>
              <a:t>В задании 2 </a:t>
            </a:r>
            <a:r>
              <a:rPr lang="ru" sz="900">
                <a:solidFill>
                  <a:srgbClr val="555455"/>
                </a:solidFill>
                <a:latin typeface="Times New Roman"/>
              </a:rPr>
              <a:t>предлагается пересказать прочитанный текст, дополнив его высказыванием. Время на подголовку </a:t>
            </a:r>
            <a:r>
              <a:rPr lang="ru" sz="900">
                <a:solidFill>
                  <a:srgbClr val="1F252C"/>
                </a:solidFill>
                <a:latin typeface="Times New Roman"/>
              </a:rPr>
              <a:t>- </a:t>
            </a:r>
            <a:r>
              <a:rPr lang="ru" sz="900">
                <a:solidFill>
                  <a:srgbClr val="555455"/>
                </a:solidFill>
                <a:latin typeface="Times New Roman"/>
              </a:rPr>
              <a:t>до 2 минут.</a:t>
            </a:r>
          </a:p>
          <a:p>
            <a:pPr indent="317500" algn="just">
              <a:lnSpc>
                <a:spcPct val="118000"/>
              </a:lnSpc>
            </a:pPr>
            <a:r>
              <a:rPr lang="ru" sz="900">
                <a:solidFill>
                  <a:srgbClr val="555455"/>
                </a:solidFill>
                <a:latin typeface="Times New Roman"/>
              </a:rPr>
              <a:t>Часть 2 состоит из двух заданий.</a:t>
            </a:r>
          </a:p>
          <a:p>
            <a:pPr indent="317500" algn="just">
              <a:lnSpc>
                <a:spcPct val="118000"/>
              </a:lnSpc>
            </a:pPr>
            <a:r>
              <a:rPr lang="ru" sz="900">
                <a:solidFill>
                  <a:srgbClr val="555455"/>
                </a:solidFill>
                <a:latin typeface="Times New Roman"/>
              </a:rPr>
              <a:t>Задания 3 и 4 </a:t>
            </a:r>
            <a:r>
              <a:rPr lang="ru" sz="900">
                <a:solidFill>
                  <a:srgbClr val="1F252C"/>
                </a:solidFill>
                <a:latin typeface="Times New Roman"/>
              </a:rPr>
              <a:t>не связаны </a:t>
            </a:r>
            <a:r>
              <a:rPr lang="ru" sz="900">
                <a:solidFill>
                  <a:srgbClr val="555455"/>
                </a:solidFill>
                <a:latin typeface="Times New Roman"/>
              </a:rPr>
              <a:t>с текстом, который Вы читали и пересказывали, выполняя задания </a:t>
            </a:r>
            <a:r>
              <a:rPr lang="ru" sz="900">
                <a:solidFill>
                  <a:srgbClr val="1F252C"/>
                </a:solidFill>
                <a:latin typeface="Times New Roman"/>
              </a:rPr>
              <a:t>1 </a:t>
            </a:r>
            <a:r>
              <a:rPr lang="ru" sz="900">
                <a:solidFill>
                  <a:srgbClr val="555455"/>
                </a:solidFill>
                <a:latin typeface="Times New Roman"/>
              </a:rPr>
              <a:t>и 2.</a:t>
            </a:r>
          </a:p>
          <a:p>
            <a:pPr indent="317500">
              <a:lnSpc>
                <a:spcPct val="118000"/>
              </a:lnSpc>
            </a:pPr>
            <a:r>
              <a:rPr lang="ru" sz="900">
                <a:solidFill>
                  <a:srgbClr val="555455"/>
                </a:solidFill>
                <a:latin typeface="Times New Roman"/>
              </a:rPr>
              <a:t>Вам предстоит выбрать одну тему для монолога н диалога.</a:t>
            </a:r>
          </a:p>
          <a:p>
            <a:pPr indent="317500" algn="just">
              <a:lnSpc>
                <a:spcPct val="118000"/>
              </a:lnSpc>
            </a:pPr>
            <a:r>
              <a:rPr lang="ru" sz="900">
                <a:solidFill>
                  <a:srgbClr val="1F252C"/>
                </a:solidFill>
                <a:latin typeface="Times New Roman"/>
              </a:rPr>
              <a:t>В задании 3 </a:t>
            </a:r>
            <a:r>
              <a:rPr lang="ru" sz="900">
                <a:solidFill>
                  <a:srgbClr val="555455"/>
                </a:solidFill>
                <a:latin typeface="Times New Roman"/>
              </a:rPr>
              <a:t>предлагается выбрать одни из трёх предложенных вариантов беседы: описание фотографии, повествование на основе жизненного опыта, рассуждение об одной из сформулированных проблем </a:t>
            </a:r>
            <a:r>
              <a:rPr lang="ru" sz="900">
                <a:solidFill>
                  <a:srgbClr val="1F252C"/>
                </a:solidFill>
                <a:latin typeface="Times New Roman"/>
              </a:rPr>
              <a:t>-</a:t>
            </a:r>
            <a:r>
              <a:rPr lang="ru" sz="900">
                <a:solidFill>
                  <a:srgbClr val="555455"/>
                </a:solidFill>
                <a:latin typeface="Times New Roman"/>
              </a:rPr>
              <a:t>и построить монологическое высказывание. Время на подготовку </a:t>
            </a:r>
            <a:r>
              <a:rPr lang="ru" sz="900">
                <a:solidFill>
                  <a:srgbClr val="1F252C"/>
                </a:solidFill>
                <a:latin typeface="Times New Roman"/>
              </a:rPr>
              <a:t>- I </a:t>
            </a:r>
            <a:r>
              <a:rPr lang="ru" sz="900">
                <a:solidFill>
                  <a:srgbClr val="555455"/>
                </a:solidFill>
                <a:latin typeface="Times New Roman"/>
              </a:rPr>
              <a:t>минута.</a:t>
            </a:r>
          </a:p>
          <a:p>
            <a:pPr indent="317500" algn="just">
              <a:lnSpc>
                <a:spcPct val="118000"/>
              </a:lnSpc>
            </a:pPr>
            <a:r>
              <a:rPr lang="ru" sz="900">
                <a:solidFill>
                  <a:srgbClr val="1F252C"/>
                </a:solidFill>
                <a:latin typeface="Times New Roman"/>
              </a:rPr>
              <a:t>В задании 4 </a:t>
            </a:r>
            <a:r>
              <a:rPr lang="ru" sz="900">
                <a:solidFill>
                  <a:srgbClr val="555455"/>
                </a:solidFill>
                <a:latin typeface="Times New Roman"/>
              </a:rPr>
              <a:t>Вам предстоит поучаствовать в беседе по теме предыдущего задания.</a:t>
            </a:r>
          </a:p>
          <a:p>
            <a:pPr indent="317500" algn="just">
              <a:lnSpc>
                <a:spcPct val="118000"/>
              </a:lnSpc>
            </a:pPr>
            <a:r>
              <a:rPr lang="ru" sz="900">
                <a:solidFill>
                  <a:srgbClr val="555455"/>
                </a:solidFill>
                <a:latin typeface="Times New Roman"/>
              </a:rPr>
              <a:t>Общее время Вашего ответа (включая время на подготовку) </a:t>
            </a:r>
            <a:r>
              <a:rPr lang="ru" sz="900">
                <a:solidFill>
                  <a:srgbClr val="1F252C"/>
                </a:solidFill>
                <a:latin typeface="Times New Roman"/>
              </a:rPr>
              <a:t>-</a:t>
            </a:r>
            <a:r>
              <a:rPr lang="ru" sz="900">
                <a:solidFill>
                  <a:srgbClr val="555455"/>
                </a:solidFill>
                <a:latin typeface="Times New Roman"/>
              </a:rPr>
              <a:t>примерно 15-16 минут.</a:t>
            </a:r>
          </a:p>
          <a:p>
            <a:pPr indent="317500">
              <a:lnSpc>
                <a:spcPct val="118000"/>
              </a:lnSpc>
            </a:pPr>
            <a:r>
              <a:rPr lang="ru" sz="900">
                <a:solidFill>
                  <a:srgbClr val="555455"/>
                </a:solidFill>
                <a:latin typeface="Times New Roman"/>
              </a:rPr>
              <a:t>На протяжении всего времени ответа ведётся аудиозапись.</a:t>
            </a:r>
          </a:p>
          <a:p>
            <a:pPr indent="317500" algn="just">
              <a:lnSpc>
                <a:spcPct val="118000"/>
              </a:lnSpc>
            </a:pPr>
            <a:r>
              <a:rPr lang="ru" sz="900">
                <a:solidFill>
                  <a:srgbClr val="555455"/>
                </a:solidFill>
                <a:latin typeface="Times New Roman"/>
              </a:rPr>
              <a:t>Во время проведения итогового собеседования Вы имеете право делать пометки в контрольных измерительных материалах.</a:t>
            </a:r>
          </a:p>
          <a:p>
            <a:pPr indent="317500" algn="just">
              <a:lnSpc>
                <a:spcPct val="118000"/>
              </a:lnSpc>
              <a:spcAft>
                <a:spcPts val="770"/>
              </a:spcAft>
            </a:pPr>
            <a:r>
              <a:rPr lang="ru" sz="900">
                <a:solidFill>
                  <a:srgbClr val="555455"/>
                </a:solidFill>
                <a:latin typeface="Times New Roman"/>
              </a:rPr>
              <a:t>Постарайтесь полностью выполнить поставленные задачи, говорите ясно и чётко, не отходите от темы. Так Вы сможете набрать наибольшее количество баллов.</a:t>
            </a:r>
          </a:p>
          <a:p>
            <a:pPr indent="0" algn="ctr">
              <a:lnSpc>
                <a:spcPct val="124000"/>
              </a:lnSpc>
            </a:pPr>
            <a:r>
              <a:rPr lang="ru" sz="950" i="1">
                <a:solidFill>
                  <a:srgbClr val="1F252C"/>
                </a:solidFill>
                <a:latin typeface="Arial"/>
              </a:rPr>
              <a:t>Желаем успеха.'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89192" y="1045464"/>
            <a:ext cx="3742944" cy="78333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1450" b="1">
                <a:solidFill>
                  <a:srgbClr val="558ED5"/>
                </a:solidFill>
                <a:latin typeface="Times New Roman"/>
              </a:rPr>
              <a:t>■  </a:t>
            </a:r>
            <a:r>
              <a:rPr lang="ru" sz="1600" b="1" i="1">
                <a:solidFill>
                  <a:srgbClr val="558ED5"/>
                </a:solidFill>
                <a:latin typeface="Times New Roman"/>
              </a:rPr>
              <a:t>Обязательное условие участия в ОГЭ</a:t>
            </a:r>
          </a:p>
          <a:p>
            <a:pPr indent="0">
              <a:lnSpc>
                <a:spcPct val="92000"/>
              </a:lnSpc>
            </a:pPr>
            <a:r>
              <a:rPr lang="ru" sz="1450" b="1">
                <a:solidFill>
                  <a:srgbClr val="558ED5"/>
                </a:solidFill>
                <a:latin typeface="Times New Roman"/>
              </a:rPr>
              <a:t>■  </a:t>
            </a:r>
            <a:r>
              <a:rPr lang="ru" sz="1600" b="1" i="1">
                <a:solidFill>
                  <a:srgbClr val="558ED5"/>
                </a:solidFill>
                <a:latin typeface="Times New Roman"/>
              </a:rPr>
              <a:t>Система оценивания зачет/незачет</a:t>
            </a:r>
          </a:p>
          <a:p>
            <a:pPr indent="0">
              <a:lnSpc>
                <a:spcPct val="91000"/>
              </a:lnSpc>
            </a:pPr>
            <a:r>
              <a:rPr lang="ru" sz="1450" b="1">
                <a:solidFill>
                  <a:srgbClr val="558ED5"/>
                </a:solidFill>
                <a:latin typeface="Times New Roman"/>
              </a:rPr>
              <a:t>■  </a:t>
            </a:r>
            <a:r>
              <a:rPr lang="ru" sz="1600" b="1" i="1">
                <a:solidFill>
                  <a:srgbClr val="558ED5"/>
                </a:solidFill>
                <a:latin typeface="Times New Roman"/>
              </a:rPr>
              <a:t>Допуск к ОГЭ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986016" y="2395728"/>
            <a:ext cx="3236976" cy="242316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520700">
              <a:spcAft>
                <a:spcPts val="350"/>
              </a:spcAft>
            </a:pPr>
            <a:r>
              <a:rPr lang="ru" sz="2000" b="1">
                <a:solidFill>
                  <a:srgbClr val="1F252C"/>
                </a:solidFill>
                <a:latin typeface="Times New Roman"/>
              </a:rPr>
              <a:t>Сроки проведения</a:t>
            </a:r>
          </a:p>
          <a:p>
            <a:pPr indent="596900">
              <a:spcAft>
                <a:spcPts val="840"/>
              </a:spcAft>
            </a:pPr>
            <a:r>
              <a:rPr lang="ru" sz="2000" b="1" u="sng">
                <a:solidFill>
                  <a:srgbClr val="558ED5"/>
                </a:solidFill>
                <a:latin typeface="Times New Roman"/>
              </a:rPr>
              <a:t>8 февраля 2023 г</a:t>
            </a:r>
          </a:p>
          <a:p>
            <a:pPr indent="0">
              <a:lnSpc>
                <a:spcPct val="105000"/>
              </a:lnSpc>
            </a:pPr>
            <a:r>
              <a:rPr lang="ru" sz="1800">
                <a:solidFill>
                  <a:srgbClr val="1F252C"/>
                </a:solidFill>
                <a:latin typeface="Times New Roman"/>
              </a:rPr>
              <a:t>Для участников, получивших «незачет», пропустивших или не завершивших итоговое собеседование по уважительным причинам, будут предусмотрены дополнительные сроки сдачи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62400" y="6269736"/>
            <a:ext cx="5059680" cy="26212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 b="1">
                <a:latin typeface="Times New Roman"/>
              </a:rPr>
              <a:t>Продолжительность проведения - 15 минут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832" y="1222248"/>
            <a:ext cx="8747760" cy="415137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453640" y="225552"/>
            <a:ext cx="6995160" cy="9906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3600" b="1">
                <a:solidFill>
                  <a:srgbClr val="0070C0"/>
                </a:solidFill>
                <a:latin typeface="Times New Roman"/>
              </a:rPr>
              <a:t>Получение аттестата об основном общем образовании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160" y="115824"/>
            <a:ext cx="10689336" cy="31943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3200" b="1">
                <a:solidFill>
                  <a:srgbClr val="0070C0"/>
                </a:solidFill>
                <a:latin typeface="Times New Roman"/>
              </a:rPr>
              <a:t>Особенности организации ГИА для учащихся</a:t>
            </a:r>
          </a:p>
          <a:p>
            <a:pPr indent="0" algn="ctr">
              <a:spcAft>
                <a:spcPts val="980"/>
              </a:spcAft>
            </a:pPr>
            <a:r>
              <a:rPr lang="ru" sz="3200" b="1">
                <a:solidFill>
                  <a:srgbClr val="0070C0"/>
                </a:solidFill>
                <a:latin typeface="Times New Roman"/>
              </a:rPr>
              <a:t>с ОВЗ, инвалидов, детей -инвалидов</a:t>
            </a:r>
          </a:p>
          <a:p>
            <a:pPr indent="0">
              <a:spcAft>
                <a:spcPts val="1260"/>
              </a:spcAft>
            </a:pPr>
            <a:r>
              <a:rPr lang="ru" sz="1800">
                <a:latin typeface="Times New Roman"/>
              </a:rPr>
              <a:t>Для участников с ОВЗ, детей-инвалидов и инвалидов организация и проведение экзаменов осуществляется с учетом состояния их здоровья, особенностей психофизического развития.</a:t>
            </a:r>
          </a:p>
          <a:p>
            <a:pPr indent="0"/>
            <a:r>
              <a:rPr lang="ru" sz="1800">
                <a:latin typeface="Arial"/>
              </a:rPr>
              <a:t>•</a:t>
            </a:r>
            <a:r>
              <a:rPr lang="ru" sz="1800">
                <a:latin typeface="Times New Roman"/>
              </a:rPr>
              <a:t>Для организации условий и/или специальных условий при проведении экзаменов участнику или родителю (законному представителю) необходимо при подаче заявления на Портале </a:t>
            </a:r>
            <a:r>
              <a:rPr lang="en-US" sz="1800">
                <a:latin typeface="Times New Roman"/>
              </a:rPr>
              <a:t>mos.ru </a:t>
            </a:r>
            <a:r>
              <a:rPr lang="ru" sz="1800">
                <a:latin typeface="Times New Roman"/>
              </a:rPr>
              <a:t>указать номер и дату выдачи документа:</a:t>
            </a:r>
          </a:p>
          <a:p>
            <a:pPr indent="0"/>
            <a:r>
              <a:rPr lang="ru" sz="1800">
                <a:latin typeface="Arial"/>
              </a:rPr>
              <a:t>•</a:t>
            </a:r>
            <a:r>
              <a:rPr lang="ru" sz="1800" b="1">
                <a:latin typeface="Times New Roman"/>
              </a:rPr>
              <a:t>заключения Центральной психолого-медико-педагогической комиссии города Москвы (ЦПМПК) </a:t>
            </a:r>
            <a:r>
              <a:rPr lang="ru" sz="1800">
                <a:latin typeface="Times New Roman"/>
              </a:rPr>
              <a:t>и/или </a:t>
            </a:r>
            <a:r>
              <a:rPr lang="ru" sz="1800" b="1">
                <a:latin typeface="Times New Roman"/>
              </a:rPr>
              <a:t>справки об установлении инвалидности.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853184" y="4309872"/>
            <a:ext cx="8671560" cy="1487424"/>
          </a:xfrm>
          <a:prstGeom prst="rect">
            <a:avLst/>
          </a:prstGeom>
          <a:solidFill>
            <a:srgbClr val="B9CDE5"/>
          </a:solidFill>
        </p:spPr>
        <p:txBody>
          <a:bodyPr lIns="0" tIns="0" rIns="0" bIns="0">
            <a:noAutofit/>
          </a:bodyPr>
          <a:lstStyle/>
          <a:p>
            <a:pPr indent="38100"/>
            <a:r>
              <a:rPr lang="ru" sz="2000" dirty="0">
                <a:latin typeface="Times New Roman"/>
              </a:rPr>
              <a:t>Справка об установлении инвалидности и/или заключение </a:t>
            </a:r>
            <a:r>
              <a:rPr lang="ru" sz="2000" dirty="0" smtClean="0">
                <a:latin typeface="Times New Roman"/>
              </a:rPr>
              <a:t>ПМПК </a:t>
            </a:r>
            <a:r>
              <a:rPr lang="ru" sz="2000" dirty="0">
                <a:latin typeface="Times New Roman"/>
              </a:rPr>
              <a:t>дает право: </a:t>
            </a:r>
            <a:r>
              <a:rPr lang="ru" sz="2000" dirty="0">
                <a:latin typeface="Arial"/>
              </a:rPr>
              <a:t>• </a:t>
            </a:r>
            <a:r>
              <a:rPr lang="ru" sz="2000" dirty="0">
                <a:latin typeface="Times New Roman"/>
              </a:rPr>
              <a:t>на добавление 1,5 часа к продолжительности экзаменов по всем учебным предметам (на ОГЭ по иностранным языкам (раздел «Говорение») - 30 минут), </a:t>
            </a:r>
            <a:r>
              <a:rPr lang="ru" sz="2000" dirty="0">
                <a:latin typeface="Arial"/>
              </a:rPr>
              <a:t>•</a:t>
            </a:r>
            <a:r>
              <a:rPr lang="ru" sz="2000" dirty="0">
                <a:latin typeface="Times New Roman"/>
              </a:rPr>
              <a:t>выбор формы проведения экзаменов - ОГЭ и/или ГВЭ, </a:t>
            </a:r>
            <a:r>
              <a:rPr lang="ru" sz="2000" b="1" dirty="0">
                <a:latin typeface="Times New Roman"/>
              </a:rPr>
              <a:t>сокращение количества экзаменов до двух обязательных.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34312" y="371856"/>
            <a:ext cx="8372856" cy="36210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210"/>
              </a:spcAft>
            </a:pPr>
            <a:r>
              <a:rPr lang="ru" sz="3200" b="1">
                <a:solidFill>
                  <a:srgbClr val="0070C0"/>
                </a:solidFill>
                <a:latin typeface="Times New Roman"/>
              </a:rPr>
              <a:t>Создание специальных условий</a:t>
            </a:r>
          </a:p>
          <a:p>
            <a:pPr indent="0">
              <a:lnSpc>
                <a:spcPct val="113000"/>
              </a:lnSpc>
              <a:spcAft>
                <a:spcPts val="210"/>
              </a:spcAft>
            </a:pPr>
            <a:r>
              <a:rPr lang="ru" sz="2200">
                <a:solidFill>
                  <a:srgbClr val="404040"/>
                </a:solidFill>
                <a:latin typeface="Arial"/>
              </a:rPr>
              <a:t>• </a:t>
            </a:r>
            <a:r>
              <a:rPr lang="ru" sz="2200">
                <a:solidFill>
                  <a:srgbClr val="404040"/>
                </a:solidFill>
                <a:latin typeface="Times New Roman"/>
              </a:rPr>
              <a:t>увеличение продолжительности экзамена на 1,5 часа</a:t>
            </a:r>
          </a:p>
          <a:p>
            <a:pPr indent="0">
              <a:lnSpc>
                <a:spcPct val="113000"/>
              </a:lnSpc>
              <a:spcAft>
                <a:spcPts val="210"/>
              </a:spcAft>
            </a:pPr>
            <a:r>
              <a:rPr lang="ru" sz="2200">
                <a:solidFill>
                  <a:srgbClr val="404040"/>
                </a:solidFill>
                <a:latin typeface="Arial"/>
              </a:rPr>
              <a:t>• </a:t>
            </a:r>
            <a:r>
              <a:rPr lang="ru" sz="2200">
                <a:solidFill>
                  <a:srgbClr val="404040"/>
                </a:solidFill>
                <a:latin typeface="Times New Roman"/>
              </a:rPr>
              <a:t>организация перерывов для приема пищи</a:t>
            </a:r>
          </a:p>
          <a:p>
            <a:pPr indent="0">
              <a:lnSpc>
                <a:spcPct val="115000"/>
              </a:lnSpc>
              <a:spcAft>
                <a:spcPts val="210"/>
              </a:spcAft>
            </a:pPr>
            <a:r>
              <a:rPr lang="ru" sz="2200">
                <a:solidFill>
                  <a:srgbClr val="404040"/>
                </a:solidFill>
                <a:latin typeface="Arial"/>
              </a:rPr>
              <a:t>• </a:t>
            </a:r>
            <a:r>
              <a:rPr lang="ru" sz="2200">
                <a:solidFill>
                  <a:srgbClr val="404040"/>
                </a:solidFill>
                <a:latin typeface="Times New Roman"/>
              </a:rPr>
              <a:t>проведение ГИА -9 на дому</a:t>
            </a:r>
          </a:p>
          <a:p>
            <a:pPr indent="0">
              <a:lnSpc>
                <a:spcPct val="115000"/>
              </a:lnSpc>
              <a:spcAft>
                <a:spcPts val="210"/>
              </a:spcAft>
            </a:pPr>
            <a:r>
              <a:rPr lang="ru" sz="2200">
                <a:solidFill>
                  <a:srgbClr val="404040"/>
                </a:solidFill>
                <a:latin typeface="Arial"/>
              </a:rPr>
              <a:t>• </a:t>
            </a:r>
            <a:r>
              <a:rPr lang="ru" sz="2200">
                <a:solidFill>
                  <a:srgbClr val="404040"/>
                </a:solidFill>
                <a:latin typeface="Times New Roman"/>
              </a:rPr>
              <a:t>увеличенные шрифты</a:t>
            </a:r>
          </a:p>
          <a:p>
            <a:pPr indent="0">
              <a:lnSpc>
                <a:spcPct val="113000"/>
              </a:lnSpc>
              <a:spcAft>
                <a:spcPts val="210"/>
              </a:spcAft>
            </a:pPr>
            <a:r>
              <a:rPr lang="ru" sz="2200">
                <a:solidFill>
                  <a:srgbClr val="404040"/>
                </a:solidFill>
                <a:latin typeface="Arial"/>
              </a:rPr>
              <a:t>• </a:t>
            </a:r>
            <a:r>
              <a:rPr lang="ru" sz="2200">
                <a:solidFill>
                  <a:srgbClr val="404040"/>
                </a:solidFill>
                <a:latin typeface="Times New Roman"/>
              </a:rPr>
              <a:t>необходимость в звукоусиливающей аппаратуре</a:t>
            </a:r>
          </a:p>
          <a:p>
            <a:pPr indent="0">
              <a:lnSpc>
                <a:spcPct val="113000"/>
              </a:lnSpc>
              <a:spcAft>
                <a:spcPts val="210"/>
              </a:spcAft>
            </a:pPr>
            <a:r>
              <a:rPr lang="ru" sz="2200">
                <a:solidFill>
                  <a:srgbClr val="404040"/>
                </a:solidFill>
                <a:latin typeface="Arial"/>
              </a:rPr>
              <a:t>• </a:t>
            </a:r>
            <a:r>
              <a:rPr lang="ru" sz="2200">
                <a:solidFill>
                  <a:srgbClr val="404040"/>
                </a:solidFill>
                <a:latin typeface="Times New Roman"/>
              </a:rPr>
              <a:t>сдача экзамена на компьютере</a:t>
            </a:r>
          </a:p>
          <a:p>
            <a:pPr indent="0">
              <a:lnSpc>
                <a:spcPct val="115000"/>
              </a:lnSpc>
              <a:spcAft>
                <a:spcPts val="210"/>
              </a:spcAft>
            </a:pPr>
            <a:r>
              <a:rPr lang="ru" sz="2200">
                <a:solidFill>
                  <a:srgbClr val="404040"/>
                </a:solidFill>
                <a:latin typeface="Arial"/>
              </a:rPr>
              <a:t>• </a:t>
            </a:r>
            <a:r>
              <a:rPr lang="ru" sz="2200">
                <a:solidFill>
                  <a:srgbClr val="404040"/>
                </a:solidFill>
                <a:latin typeface="Times New Roman"/>
              </a:rPr>
              <a:t>наличие ассистента</a:t>
            </a:r>
          </a:p>
          <a:p>
            <a:pPr indent="0">
              <a:lnSpc>
                <a:spcPct val="115000"/>
              </a:lnSpc>
            </a:pPr>
            <a:r>
              <a:rPr lang="ru" sz="2200">
                <a:solidFill>
                  <a:srgbClr val="404040"/>
                </a:solidFill>
                <a:latin typeface="Arial"/>
              </a:rPr>
              <a:t>• </a:t>
            </a:r>
            <a:r>
              <a:rPr lang="ru" sz="2200">
                <a:solidFill>
                  <a:srgbClr val="404040"/>
                </a:solidFill>
                <a:latin typeface="Times New Roman"/>
              </a:rPr>
              <a:t>и др.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34312" y="3992880"/>
            <a:ext cx="8372856" cy="2737104"/>
          </a:xfrm>
          <a:prstGeom prst="rect">
            <a:avLst/>
          </a:prstGeom>
          <a:solidFill>
            <a:srgbClr val="B9CDE5"/>
          </a:solidFill>
          <a:ln>
            <a:solidFill/>
          </a:ln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15000"/>
              </a:lnSpc>
              <a:spcAft>
                <a:spcPts val="210"/>
              </a:spcAft>
            </a:pPr>
            <a:r>
              <a:rPr lang="ru" sz="2400" dirty="0">
                <a:latin typeface="Times New Roman"/>
              </a:rPr>
              <a:t>Заключение </a:t>
            </a:r>
            <a:r>
              <a:rPr lang="ru" sz="2400" dirty="0" smtClean="0">
                <a:latin typeface="Times New Roman"/>
              </a:rPr>
              <a:t>ПМПК </a:t>
            </a:r>
            <a:r>
              <a:rPr lang="ru" sz="2400" dirty="0">
                <a:latin typeface="Times New Roman"/>
              </a:rPr>
              <a:t>о создании специальных условий при проведении ГИА</a:t>
            </a:r>
          </a:p>
          <a:p>
            <a:pPr indent="0" algn="ctr"/>
            <a:r>
              <a:rPr lang="ru" sz="2400" dirty="0">
                <a:latin typeface="Times New Roman"/>
              </a:rPr>
              <a:t>Медицинские заключения, справки из мед. учреждений, индивидуальная программа реабилитации НЕ ЯВЛЯЮТСЯ документами, на основании которых происходит организация спец. условий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8968" y="1725168"/>
            <a:ext cx="847344" cy="51511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0472" y="1609344"/>
            <a:ext cx="908304" cy="64922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9304" y="3285744"/>
            <a:ext cx="9131808" cy="230733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3048" y="5593080"/>
            <a:ext cx="3840480" cy="126492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145792" y="185928"/>
            <a:ext cx="7690104" cy="34747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3200" b="1">
                <a:solidFill>
                  <a:srgbClr val="0070C0"/>
                </a:solidFill>
                <a:latin typeface="Times New Roman"/>
              </a:rPr>
              <a:t>Особенности проведения ГИА в 2023 году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71600" y="893064"/>
            <a:ext cx="8183880" cy="21640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495300"/>
            <a:r>
              <a:rPr lang="ru" sz="1600">
                <a:solidFill>
                  <a:srgbClr val="2B456C"/>
                </a:solidFill>
                <a:latin typeface="Times New Roman"/>
              </a:rPr>
              <a:t>&gt; Усовершенствование экзаменационных моделей по большинству учебных предметов ОГЭ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737104" y="1274064"/>
            <a:ext cx="3971544" cy="21336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600">
                <a:solidFill>
                  <a:srgbClr val="2B456C"/>
                </a:solidFill>
                <a:latin typeface="Times New Roman"/>
              </a:rPr>
              <a:t>&gt; Печать н сканирование ЭМ в 1ШЭ ГПА-9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64336" y="2225040"/>
            <a:ext cx="1734312" cy="1889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>
                <a:solidFill>
                  <a:srgbClr val="7385A0"/>
                </a:solidFill>
                <a:latin typeface="Arial"/>
              </a:rPr>
              <a:t>ИНОСТРАННЫЙ ЯЗЫК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471672" y="2240280"/>
            <a:ext cx="4410456" cy="19812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300" b="1">
                <a:solidFill>
                  <a:srgbClr val="2B456C"/>
                </a:solidFill>
                <a:latin typeface="Times New Roman"/>
              </a:rPr>
              <a:t>&gt; Проведение экзаменов ОГЭ в компьютерной форме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988552" y="2276856"/>
            <a:ext cx="1054608" cy="1889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300">
                <a:solidFill>
                  <a:srgbClr val="7385A0"/>
                </a:solidFill>
                <a:latin typeface="Arial"/>
              </a:rPr>
              <a:t>ГЕОГРАФИЯ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685544" y="2740152"/>
            <a:ext cx="7735824" cy="4572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1600">
                <a:solidFill>
                  <a:srgbClr val="2B456C"/>
                </a:solidFill>
                <a:latin typeface="Times New Roman"/>
              </a:rPr>
              <a:t>&gt;Применение технологии передачи экзаменационных материалов ОГЭ/ЕГЭ по информационно-коммуникационной сети «Интернет» в пункты проведения экзаменов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648968" y="3450336"/>
            <a:ext cx="1856232" cy="4267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10000"/>
              </a:lnSpc>
            </a:pPr>
            <a:r>
              <a:rPr lang="ru" sz="1400" b="1">
                <a:solidFill>
                  <a:srgbClr val="AB141C"/>
                </a:solidFill>
                <a:latin typeface="Arial"/>
              </a:rPr>
              <a:t>Информатика и ИКТ География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965960" y="4047744"/>
            <a:ext cx="2447544" cy="1615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000">
                <a:solidFill>
                  <a:srgbClr val="7385A0"/>
                </a:solidFill>
                <a:latin typeface="Arial"/>
              </a:rPr>
              <a:t>✓ Проводится в компьютерной форме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804416" y="4364736"/>
            <a:ext cx="3340608" cy="9540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177800">
              <a:lnSpc>
                <a:spcPct val="110000"/>
              </a:lnSpc>
            </a:pPr>
            <a:r>
              <a:rPr lang="ru" sz="1000">
                <a:solidFill>
                  <a:srgbClr val="7385A0"/>
                </a:solidFill>
                <a:latin typeface="Arial"/>
              </a:rPr>
              <a:t>✓ Задания отображаются на экране компьютера Могут быть использованы бумажные черновики Проверка ОГЭ по информатике и ИКТ полностью в / электронном виде                             I</a:t>
            </a:r>
          </a:p>
          <a:p>
            <a:pPr indent="0">
              <a:lnSpc>
                <a:spcPct val="110000"/>
              </a:lnSpc>
            </a:pPr>
            <a:r>
              <a:rPr lang="ru" sz="1000">
                <a:solidFill>
                  <a:srgbClr val="7385A0"/>
                </a:solidFill>
                <a:latin typeface="Arial"/>
              </a:rPr>
              <a:t>На ОГЭ по географии линейки и географические \ атласы являются частью программного обеспечений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818120" y="3535680"/>
            <a:ext cx="655320" cy="17373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ru" sz="1500" b="1">
                <a:solidFill>
                  <a:srgbClr val="AB141C"/>
                </a:solidFill>
                <a:latin typeface="Arial"/>
              </a:rPr>
              <a:t>Химия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208776" y="3922776"/>
            <a:ext cx="3877056" cy="2834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11000"/>
              </a:lnSpc>
            </a:pPr>
            <a:r>
              <a:rPr lang="ru" sz="1000">
                <a:solidFill>
                  <a:srgbClr val="7385A0"/>
                </a:solidFill>
                <a:latin typeface="Arial"/>
              </a:rPr>
              <a:t>С 2020 года в Москве используется модель проведения ОГЭ по химии </a:t>
            </a:r>
            <a:r>
              <a:rPr lang="ru" sz="1000">
                <a:solidFill>
                  <a:srgbClr val="566C8F"/>
                </a:solidFill>
                <a:latin typeface="Arial"/>
              </a:rPr>
              <a:t>с выполнением реального химического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680960" y="4206240"/>
            <a:ext cx="2404872" cy="1615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000">
                <a:solidFill>
                  <a:srgbClr val="566C8F"/>
                </a:solidFill>
                <a:latin typeface="Arial"/>
              </a:rPr>
              <a:t>эксперимента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639824" y="4547616"/>
            <a:ext cx="106680" cy="25908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1000">
                <a:solidFill>
                  <a:srgbClr val="8C91A6"/>
                </a:solidFill>
                <a:latin typeface="Arial"/>
              </a:rPr>
              <a:t>✓</a:t>
            </a:r>
          </a:p>
          <a:p>
            <a:pPr indent="0"/>
            <a:r>
              <a:rPr lang="ru" sz="1000">
                <a:solidFill>
                  <a:srgbClr val="8C91A6"/>
                </a:solidFill>
                <a:latin typeface="Arial"/>
              </a:rPr>
              <a:t>✓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642872" y="5020056"/>
            <a:ext cx="97536" cy="9753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000">
                <a:solidFill>
                  <a:srgbClr val="A4A5A5"/>
                </a:solidFill>
                <a:latin typeface="Arial"/>
              </a:rPr>
              <a:t>✓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413248" y="5702808"/>
            <a:ext cx="737616" cy="1828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500" b="1">
                <a:solidFill>
                  <a:srgbClr val="AB141C"/>
                </a:solidFill>
                <a:latin typeface="Arial"/>
              </a:rPr>
              <a:t>Физика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011168" y="6074664"/>
            <a:ext cx="3550920" cy="44196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63000"/>
              </a:lnSpc>
            </a:pPr>
            <a:r>
              <a:rPr lang="ru" sz="1100">
                <a:solidFill>
                  <a:srgbClr val="7385A0"/>
                </a:solidFill>
                <a:latin typeface="Arial"/>
              </a:rPr>
              <a:t>Выполнение практической части с использованием </a:t>
            </a:r>
            <a:r>
              <a:rPr lang="ru" sz="1100">
                <a:solidFill>
                  <a:srgbClr val="566C8F"/>
                </a:solidFill>
                <a:latin typeface="Arial"/>
              </a:rPr>
              <a:t>реального лабораторного оборудования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2827</Words>
  <Application>Microsoft Office PowerPoint</Application>
  <PresentationFormat>Широкоэкранный</PresentationFormat>
  <Paragraphs>347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6" baseType="lpstr">
      <vt:lpstr>Malgun Gothic</vt:lpstr>
      <vt:lpstr>Arial</vt:lpstr>
      <vt:lpstr>Calibri</vt:lpstr>
      <vt:lpstr>Consolas</vt:lpstr>
      <vt:lpstr>Courier New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Slava</dc:creator>
  <cp:lastModifiedBy>Slava</cp:lastModifiedBy>
  <cp:revision>3</cp:revision>
  <dcterms:modified xsi:type="dcterms:W3CDTF">2023-02-04T15:13:26Z</dcterms:modified>
</cp:coreProperties>
</file>